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13" autoAdjust="0"/>
  </p:normalViewPr>
  <p:slideViewPr>
    <p:cSldViewPr>
      <p:cViewPr varScale="1">
        <p:scale>
          <a:sx n="108" d="100"/>
          <a:sy n="108" d="100"/>
        </p:scale>
        <p:origin x="17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854DB-36C8-4B3E-916D-B0AC99178D2A}" type="datetimeFigureOut">
              <a:rPr lang="en-US" smtClean="0"/>
              <a:t>3/16/21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2F9BB-5321-4C36-AE90-B32007D62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71EA80D-81F3-4D9B-92BB-420FBAE5DF4D}" type="datetime1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6CF-3C46-4337-98B4-6F67FACB4609}" type="datetime1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448-D30A-4A7E-AF2D-CCA7295AE4E6}" type="datetime1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7318"/>
            <a:ext cx="6857999" cy="667533"/>
          </a:xfrm>
        </p:spPr>
        <p:txBody>
          <a:bodyPr>
            <a:no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4C0B523-258E-4221-8AB9-AB55DC26DD0D}" type="datetime1">
              <a:rPr lang="en-US" smtClean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800" cy="8048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5389-CBE4-4478-B246-3CF1319C7C87}" type="datetime1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527E-5F1B-462D-8C0A-CE19C9BC17C5}" type="datetime1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A29F-DF30-4062-93B9-FE0B1321CEC7}" type="datetime1">
              <a:rPr lang="en-US" smtClean="0"/>
              <a:t>3/16/21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A225-A638-4979-9BC1-1161A1266E8C}" type="datetime1">
              <a:rPr lang="en-US" smtClean="0"/>
              <a:t>3/16/21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EB01-125B-464A-98D5-91EF60E7CD08}" type="datetime1">
              <a:rPr lang="en-US" smtClean="0"/>
              <a:t>3/16/21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4D5D-8DBC-40E1-B021-0B1A7731BE31}" type="datetime1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1554-850B-4ABD-B07F-3F5F5BD153B7}" type="datetime1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018C-FC0D-42F1-AADF-DA026E2904BB}" type="datetime1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7" y="1447800"/>
            <a:ext cx="9144000" cy="184785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FF"/>
                </a:solidFill>
              </a:rPr>
              <a:t>Supersonic Inlet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AE 2010: 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Thermodynamics and Fluids Fundamentals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46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Double Oblique Inlet -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3995738" cy="3657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Flow separation</a:t>
            </a:r>
          </a:p>
          <a:p>
            <a:pPr lvl="1"/>
            <a:r>
              <a:rPr lang="en-US" dirty="0"/>
              <a:t>Since P increases across oblique shocks, the flow sees adverse P gradient</a:t>
            </a:r>
          </a:p>
          <a:p>
            <a:pPr lvl="1"/>
            <a:r>
              <a:rPr lang="en-US" dirty="0"/>
              <a:t>So more or bigger oblique shocks (or longer external ramp), the greater the chance the boundary layer will separate </a:t>
            </a:r>
            <a:r>
              <a:rPr lang="en-US" dirty="0">
                <a:sym typeface="Wingdings" panose="05000000000000000000" pitchFamily="2" charset="2"/>
              </a:rPr>
              <a:t> major change in flow field, large losses (P</a:t>
            </a:r>
            <a:r>
              <a:rPr lang="en-US" baseline="-25000" dirty="0">
                <a:sym typeface="Wingdings" panose="05000000000000000000" pitchFamily="2" charset="2"/>
              </a:rPr>
              <a:t>o</a:t>
            </a:r>
            <a:r>
              <a:rPr lang="en-US" dirty="0">
                <a:sym typeface="Wingdings" panose="05000000000000000000" pitchFamily="2" charset="2"/>
              </a:rPr>
              <a:t> and mass flow rate)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4648200"/>
            <a:ext cx="88392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Internal Turn Angle</a:t>
            </a:r>
          </a:p>
          <a:p>
            <a:pPr lvl="1"/>
            <a:r>
              <a:rPr lang="en-US" dirty="0"/>
              <a:t>Larger total external turn angle showed less P</a:t>
            </a:r>
            <a:r>
              <a:rPr lang="en-US" baseline="-25000" dirty="0"/>
              <a:t>o</a:t>
            </a:r>
            <a:r>
              <a:rPr lang="en-US" dirty="0"/>
              <a:t> loss</a:t>
            </a:r>
          </a:p>
          <a:p>
            <a:pPr lvl="1"/>
            <a:r>
              <a:rPr lang="en-US" dirty="0"/>
              <a:t>Larger external flow turning requires larger inlet</a:t>
            </a:r>
          </a:p>
          <a:p>
            <a:pPr lvl="1"/>
            <a:r>
              <a:rPr lang="en-US" dirty="0"/>
              <a:t>Also requires larger internal flow turning to get flow back to horizontal</a:t>
            </a:r>
          </a:p>
          <a:p>
            <a:endParaRPr lang="en-US" dirty="0"/>
          </a:p>
        </p:txBody>
      </p: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4010066" y="1354930"/>
            <a:ext cx="4984750" cy="2466975"/>
            <a:chOff x="3196" y="1044"/>
            <a:chExt cx="3140" cy="1554"/>
          </a:xfrm>
        </p:grpSpPr>
        <p:grpSp>
          <p:nvGrpSpPr>
            <p:cNvPr id="9" name="Group 4"/>
            <p:cNvGrpSpPr>
              <a:grpSpLocks/>
            </p:cNvGrpSpPr>
            <p:nvPr/>
          </p:nvGrpSpPr>
          <p:grpSpPr bwMode="auto">
            <a:xfrm>
              <a:off x="3234" y="1044"/>
              <a:ext cx="3102" cy="1554"/>
              <a:chOff x="2997" y="2742"/>
              <a:chExt cx="3102" cy="1554"/>
            </a:xfrm>
          </p:grpSpPr>
          <p:pic>
            <p:nvPicPr>
              <p:cNvPr id="12" name="Picture 5" descr="oblique inlet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480" b="28226"/>
              <a:stretch>
                <a:fillRect/>
              </a:stretch>
            </p:blipFill>
            <p:spPr bwMode="auto">
              <a:xfrm>
                <a:off x="3429" y="2814"/>
                <a:ext cx="2520" cy="13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" name="Freeform 6" descr="Wide downward diagonal"/>
              <p:cNvSpPr>
                <a:spLocks/>
              </p:cNvSpPr>
              <p:nvPr/>
            </p:nvSpPr>
            <p:spPr bwMode="auto">
              <a:xfrm>
                <a:off x="4395" y="3180"/>
                <a:ext cx="1014" cy="63"/>
              </a:xfrm>
              <a:custGeom>
                <a:avLst/>
                <a:gdLst>
                  <a:gd name="T0" fmla="*/ 0 w 1014"/>
                  <a:gd name="T1" fmla="*/ 66 h 78"/>
                  <a:gd name="T2" fmla="*/ 156 w 1014"/>
                  <a:gd name="T3" fmla="*/ 30 h 78"/>
                  <a:gd name="T4" fmla="*/ 366 w 1014"/>
                  <a:gd name="T5" fmla="*/ 18 h 78"/>
                  <a:gd name="T6" fmla="*/ 624 w 1014"/>
                  <a:gd name="T7" fmla="*/ 0 h 78"/>
                  <a:gd name="T8" fmla="*/ 858 w 1014"/>
                  <a:gd name="T9" fmla="*/ 0 h 78"/>
                  <a:gd name="T10" fmla="*/ 1014 w 1014"/>
                  <a:gd name="T11" fmla="*/ 0 h 78"/>
                  <a:gd name="T12" fmla="*/ 936 w 1014"/>
                  <a:gd name="T13" fmla="*/ 72 h 78"/>
                  <a:gd name="T14" fmla="*/ 828 w 1014"/>
                  <a:gd name="T15" fmla="*/ 78 h 78"/>
                  <a:gd name="T16" fmla="*/ 492 w 1014"/>
                  <a:gd name="T17" fmla="*/ 72 h 78"/>
                  <a:gd name="T18" fmla="*/ 222 w 1014"/>
                  <a:gd name="T19" fmla="*/ 72 h 78"/>
                  <a:gd name="T20" fmla="*/ 114 w 1014"/>
                  <a:gd name="T21" fmla="*/ 72 h 78"/>
                  <a:gd name="T22" fmla="*/ 0 w 1014"/>
                  <a:gd name="T23" fmla="*/ 6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4" h="78">
                    <a:moveTo>
                      <a:pt x="0" y="66"/>
                    </a:moveTo>
                    <a:lnTo>
                      <a:pt x="156" y="30"/>
                    </a:lnTo>
                    <a:lnTo>
                      <a:pt x="366" y="18"/>
                    </a:lnTo>
                    <a:lnTo>
                      <a:pt x="624" y="0"/>
                    </a:lnTo>
                    <a:lnTo>
                      <a:pt x="858" y="0"/>
                    </a:lnTo>
                    <a:lnTo>
                      <a:pt x="1014" y="0"/>
                    </a:lnTo>
                    <a:lnTo>
                      <a:pt x="936" y="72"/>
                    </a:lnTo>
                    <a:lnTo>
                      <a:pt x="828" y="78"/>
                    </a:lnTo>
                    <a:lnTo>
                      <a:pt x="492" y="72"/>
                    </a:lnTo>
                    <a:lnTo>
                      <a:pt x="222" y="72"/>
                    </a:lnTo>
                    <a:lnTo>
                      <a:pt x="114" y="72"/>
                    </a:lnTo>
                    <a:lnTo>
                      <a:pt x="0" y="66"/>
                    </a:lnTo>
                    <a:close/>
                  </a:path>
                </a:pathLst>
              </a:custGeom>
              <a:pattFill prst="wdDnDiag">
                <a:fgClr>
                  <a:schemeClr val="tx1"/>
                </a:fgClr>
                <a:bgClr>
                  <a:srgbClr val="FFFFFF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Freeform 7" descr="Wide downward diagonal"/>
              <p:cNvSpPr>
                <a:spLocks/>
              </p:cNvSpPr>
              <p:nvPr/>
            </p:nvSpPr>
            <p:spPr bwMode="auto">
              <a:xfrm>
                <a:off x="5427" y="3168"/>
                <a:ext cx="300" cy="72"/>
              </a:xfrm>
              <a:custGeom>
                <a:avLst/>
                <a:gdLst>
                  <a:gd name="T0" fmla="*/ 294 w 300"/>
                  <a:gd name="T1" fmla="*/ 0 h 72"/>
                  <a:gd name="T2" fmla="*/ 54 w 300"/>
                  <a:gd name="T3" fmla="*/ 6 h 72"/>
                  <a:gd name="T4" fmla="*/ 0 w 300"/>
                  <a:gd name="T5" fmla="*/ 72 h 72"/>
                  <a:gd name="T6" fmla="*/ 300 w 300"/>
                  <a:gd name="T7" fmla="*/ 6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0" h="72">
                    <a:moveTo>
                      <a:pt x="294" y="0"/>
                    </a:moveTo>
                    <a:lnTo>
                      <a:pt x="54" y="6"/>
                    </a:lnTo>
                    <a:lnTo>
                      <a:pt x="0" y="72"/>
                    </a:lnTo>
                    <a:lnTo>
                      <a:pt x="300" y="66"/>
                    </a:lnTo>
                  </a:path>
                </a:pathLst>
              </a:custGeom>
              <a:pattFill prst="wdDnDiag">
                <a:fgClr>
                  <a:schemeClr val="tx1"/>
                </a:fgClr>
                <a:bgClr>
                  <a:srgbClr val="FFFFFF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Freeform 8" descr="Wide downward diagonal"/>
              <p:cNvSpPr>
                <a:spLocks/>
              </p:cNvSpPr>
              <p:nvPr/>
            </p:nvSpPr>
            <p:spPr bwMode="auto">
              <a:xfrm>
                <a:off x="3444" y="3699"/>
                <a:ext cx="2292" cy="336"/>
              </a:xfrm>
              <a:custGeom>
                <a:avLst/>
                <a:gdLst>
                  <a:gd name="T0" fmla="*/ 0 w 2292"/>
                  <a:gd name="T1" fmla="*/ 246 h 336"/>
                  <a:gd name="T2" fmla="*/ 372 w 2292"/>
                  <a:gd name="T3" fmla="*/ 174 h 336"/>
                  <a:gd name="T4" fmla="*/ 810 w 2292"/>
                  <a:gd name="T5" fmla="*/ 60 h 336"/>
                  <a:gd name="T6" fmla="*/ 960 w 2292"/>
                  <a:gd name="T7" fmla="*/ 24 h 336"/>
                  <a:gd name="T8" fmla="*/ 1104 w 2292"/>
                  <a:gd name="T9" fmla="*/ 168 h 336"/>
                  <a:gd name="T10" fmla="*/ 1188 w 2292"/>
                  <a:gd name="T11" fmla="*/ 162 h 336"/>
                  <a:gd name="T12" fmla="*/ 1038 w 2292"/>
                  <a:gd name="T13" fmla="*/ 6 h 336"/>
                  <a:gd name="T14" fmla="*/ 1218 w 2292"/>
                  <a:gd name="T15" fmla="*/ 0 h 336"/>
                  <a:gd name="T16" fmla="*/ 1374 w 2292"/>
                  <a:gd name="T17" fmla="*/ 6 h 336"/>
                  <a:gd name="T18" fmla="*/ 1638 w 2292"/>
                  <a:gd name="T19" fmla="*/ 36 h 336"/>
                  <a:gd name="T20" fmla="*/ 1818 w 2292"/>
                  <a:gd name="T21" fmla="*/ 84 h 336"/>
                  <a:gd name="T22" fmla="*/ 1884 w 2292"/>
                  <a:gd name="T23" fmla="*/ 108 h 336"/>
                  <a:gd name="T24" fmla="*/ 1986 w 2292"/>
                  <a:gd name="T25" fmla="*/ 222 h 336"/>
                  <a:gd name="T26" fmla="*/ 2076 w 2292"/>
                  <a:gd name="T27" fmla="*/ 228 h 336"/>
                  <a:gd name="T28" fmla="*/ 2034 w 2292"/>
                  <a:gd name="T29" fmla="*/ 162 h 336"/>
                  <a:gd name="T30" fmla="*/ 1992 w 2292"/>
                  <a:gd name="T31" fmla="*/ 132 h 336"/>
                  <a:gd name="T32" fmla="*/ 2106 w 2292"/>
                  <a:gd name="T33" fmla="*/ 174 h 336"/>
                  <a:gd name="T34" fmla="*/ 2232 w 2292"/>
                  <a:gd name="T35" fmla="*/ 198 h 336"/>
                  <a:gd name="T36" fmla="*/ 2286 w 2292"/>
                  <a:gd name="T37" fmla="*/ 198 h 336"/>
                  <a:gd name="T38" fmla="*/ 2292 w 2292"/>
                  <a:gd name="T39" fmla="*/ 336 h 336"/>
                  <a:gd name="T40" fmla="*/ 714 w 2292"/>
                  <a:gd name="T41" fmla="*/ 321 h 336"/>
                  <a:gd name="T42" fmla="*/ 126 w 2292"/>
                  <a:gd name="T43" fmla="*/ 261 h 336"/>
                  <a:gd name="T44" fmla="*/ 0 w 2292"/>
                  <a:gd name="T45" fmla="*/ 24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292" h="336">
                    <a:moveTo>
                      <a:pt x="0" y="246"/>
                    </a:moveTo>
                    <a:lnTo>
                      <a:pt x="372" y="174"/>
                    </a:lnTo>
                    <a:lnTo>
                      <a:pt x="810" y="60"/>
                    </a:lnTo>
                    <a:lnTo>
                      <a:pt x="960" y="24"/>
                    </a:lnTo>
                    <a:lnTo>
                      <a:pt x="1104" y="168"/>
                    </a:lnTo>
                    <a:lnTo>
                      <a:pt x="1188" y="162"/>
                    </a:lnTo>
                    <a:lnTo>
                      <a:pt x="1038" y="6"/>
                    </a:lnTo>
                    <a:lnTo>
                      <a:pt x="1218" y="0"/>
                    </a:lnTo>
                    <a:lnTo>
                      <a:pt x="1374" y="6"/>
                    </a:lnTo>
                    <a:lnTo>
                      <a:pt x="1638" y="36"/>
                    </a:lnTo>
                    <a:lnTo>
                      <a:pt x="1818" y="84"/>
                    </a:lnTo>
                    <a:lnTo>
                      <a:pt x="1884" y="108"/>
                    </a:lnTo>
                    <a:lnTo>
                      <a:pt x="1986" y="222"/>
                    </a:lnTo>
                    <a:lnTo>
                      <a:pt x="2076" y="228"/>
                    </a:lnTo>
                    <a:lnTo>
                      <a:pt x="2034" y="162"/>
                    </a:lnTo>
                    <a:lnTo>
                      <a:pt x="1992" y="132"/>
                    </a:lnTo>
                    <a:lnTo>
                      <a:pt x="2106" y="174"/>
                    </a:lnTo>
                    <a:lnTo>
                      <a:pt x="2232" y="198"/>
                    </a:lnTo>
                    <a:lnTo>
                      <a:pt x="2286" y="198"/>
                    </a:lnTo>
                    <a:lnTo>
                      <a:pt x="2292" y="336"/>
                    </a:lnTo>
                    <a:lnTo>
                      <a:pt x="714" y="321"/>
                    </a:lnTo>
                    <a:lnTo>
                      <a:pt x="126" y="261"/>
                    </a:lnTo>
                    <a:lnTo>
                      <a:pt x="0" y="246"/>
                    </a:lnTo>
                    <a:close/>
                  </a:path>
                </a:pathLst>
              </a:custGeom>
              <a:pattFill prst="wdDn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Freeform 9"/>
              <p:cNvSpPr>
                <a:spLocks/>
              </p:cNvSpPr>
              <p:nvPr/>
            </p:nvSpPr>
            <p:spPr bwMode="auto">
              <a:xfrm>
                <a:off x="4542" y="3849"/>
                <a:ext cx="240" cy="204"/>
              </a:xfrm>
              <a:custGeom>
                <a:avLst/>
                <a:gdLst>
                  <a:gd name="T0" fmla="*/ 0 w 240"/>
                  <a:gd name="T1" fmla="*/ 18 h 192"/>
                  <a:gd name="T2" fmla="*/ 168 w 240"/>
                  <a:gd name="T3" fmla="*/ 192 h 192"/>
                  <a:gd name="T4" fmla="*/ 240 w 240"/>
                  <a:gd name="T5" fmla="*/ 168 h 192"/>
                  <a:gd name="T6" fmla="*/ 72 w 240"/>
                  <a:gd name="T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18"/>
                    </a:moveTo>
                    <a:lnTo>
                      <a:pt x="168" y="192"/>
                    </a:lnTo>
                    <a:lnTo>
                      <a:pt x="240" y="168"/>
                    </a:lnTo>
                    <a:lnTo>
                      <a:pt x="72" y="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Freeform 10"/>
              <p:cNvSpPr>
                <a:spLocks/>
              </p:cNvSpPr>
              <p:nvPr/>
            </p:nvSpPr>
            <p:spPr bwMode="auto">
              <a:xfrm>
                <a:off x="5430" y="3903"/>
                <a:ext cx="240" cy="204"/>
              </a:xfrm>
              <a:custGeom>
                <a:avLst/>
                <a:gdLst>
                  <a:gd name="T0" fmla="*/ 0 w 240"/>
                  <a:gd name="T1" fmla="*/ 18 h 192"/>
                  <a:gd name="T2" fmla="*/ 168 w 240"/>
                  <a:gd name="T3" fmla="*/ 192 h 192"/>
                  <a:gd name="T4" fmla="*/ 240 w 240"/>
                  <a:gd name="T5" fmla="*/ 168 h 192"/>
                  <a:gd name="T6" fmla="*/ 72 w 240"/>
                  <a:gd name="T7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0" h="192">
                    <a:moveTo>
                      <a:pt x="0" y="18"/>
                    </a:moveTo>
                    <a:lnTo>
                      <a:pt x="168" y="192"/>
                    </a:lnTo>
                    <a:lnTo>
                      <a:pt x="240" y="168"/>
                    </a:lnTo>
                    <a:lnTo>
                      <a:pt x="72" y="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Line 11"/>
              <p:cNvSpPr>
                <a:spLocks noChangeShapeType="1"/>
              </p:cNvSpPr>
              <p:nvPr/>
            </p:nvSpPr>
            <p:spPr bwMode="auto">
              <a:xfrm>
                <a:off x="4605" y="3882"/>
                <a:ext cx="168" cy="1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Line 12"/>
              <p:cNvSpPr>
                <a:spLocks noChangeShapeType="1"/>
              </p:cNvSpPr>
              <p:nvPr/>
            </p:nvSpPr>
            <p:spPr bwMode="auto">
              <a:xfrm>
                <a:off x="5457" y="3906"/>
                <a:ext cx="150" cy="1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Text Box 13"/>
              <p:cNvSpPr txBox="1">
                <a:spLocks noChangeArrowheads="1"/>
              </p:cNvSpPr>
              <p:nvPr/>
            </p:nvSpPr>
            <p:spPr bwMode="auto">
              <a:xfrm>
                <a:off x="4719" y="4065"/>
                <a:ext cx="94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Bleed Air</a:t>
                </a:r>
              </a:p>
            </p:txBody>
          </p:sp>
          <p:sp>
            <p:nvSpPr>
              <p:cNvPr id="21" name="Text Box 14"/>
              <p:cNvSpPr txBox="1">
                <a:spLocks noChangeArrowheads="1"/>
              </p:cNvSpPr>
              <p:nvPr/>
            </p:nvSpPr>
            <p:spPr bwMode="auto">
              <a:xfrm>
                <a:off x="3009" y="2799"/>
                <a:ext cx="1038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Oblique Shocks</a:t>
                </a:r>
              </a:p>
            </p:txBody>
          </p:sp>
          <p:sp>
            <p:nvSpPr>
              <p:cNvPr id="22" name="Text Box 15"/>
              <p:cNvSpPr txBox="1">
                <a:spLocks noChangeArrowheads="1"/>
              </p:cNvSpPr>
              <p:nvPr/>
            </p:nvSpPr>
            <p:spPr bwMode="auto">
              <a:xfrm>
                <a:off x="2997" y="3069"/>
                <a:ext cx="1038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Normal Shock</a:t>
                </a:r>
              </a:p>
            </p:txBody>
          </p:sp>
          <p:sp>
            <p:nvSpPr>
              <p:cNvPr id="23" name="Rectangle 16"/>
              <p:cNvSpPr>
                <a:spLocks noChangeArrowheads="1"/>
              </p:cNvSpPr>
              <p:nvPr/>
            </p:nvSpPr>
            <p:spPr bwMode="auto">
              <a:xfrm>
                <a:off x="3351" y="3279"/>
                <a:ext cx="636" cy="7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Rectangle 17"/>
              <p:cNvSpPr>
                <a:spLocks noChangeArrowheads="1"/>
              </p:cNvSpPr>
              <p:nvPr/>
            </p:nvSpPr>
            <p:spPr bwMode="auto">
              <a:xfrm>
                <a:off x="5193" y="2895"/>
                <a:ext cx="306" cy="18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Rectangle 18"/>
              <p:cNvSpPr>
                <a:spLocks noChangeArrowheads="1"/>
              </p:cNvSpPr>
              <p:nvPr/>
            </p:nvSpPr>
            <p:spPr bwMode="auto">
              <a:xfrm>
                <a:off x="4653" y="2955"/>
                <a:ext cx="306" cy="18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Text Box 19"/>
              <p:cNvSpPr txBox="1">
                <a:spLocks noChangeArrowheads="1"/>
              </p:cNvSpPr>
              <p:nvPr/>
            </p:nvSpPr>
            <p:spPr bwMode="auto">
              <a:xfrm>
                <a:off x="4506" y="2742"/>
                <a:ext cx="53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Spilled</a:t>
                </a:r>
                <a:b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Air</a:t>
                </a:r>
              </a:p>
            </p:txBody>
          </p:sp>
          <p:sp>
            <p:nvSpPr>
              <p:cNvPr id="27" name="Text Box 20"/>
              <p:cNvSpPr txBox="1">
                <a:spLocks noChangeArrowheads="1"/>
              </p:cNvSpPr>
              <p:nvPr/>
            </p:nvSpPr>
            <p:spPr bwMode="auto">
              <a:xfrm>
                <a:off x="5058" y="2814"/>
                <a:ext cx="77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BypassAir</a:t>
                </a:r>
              </a:p>
            </p:txBody>
          </p:sp>
          <p:sp>
            <p:nvSpPr>
              <p:cNvPr id="28" name="Text Box 21"/>
              <p:cNvSpPr txBox="1">
                <a:spLocks noChangeArrowheads="1"/>
              </p:cNvSpPr>
              <p:nvPr/>
            </p:nvSpPr>
            <p:spPr bwMode="auto">
              <a:xfrm>
                <a:off x="4869" y="3327"/>
                <a:ext cx="1230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Subsonic Diffuser</a:t>
                </a:r>
              </a:p>
            </p:txBody>
          </p:sp>
        </p:grpSp>
        <p:sp>
          <p:nvSpPr>
            <p:cNvPr id="10" name="Rectangle 22"/>
            <p:cNvSpPr>
              <a:spLocks noChangeArrowheads="1"/>
            </p:cNvSpPr>
            <p:nvPr/>
          </p:nvSpPr>
          <p:spPr bwMode="auto">
            <a:xfrm>
              <a:off x="3196" y="1673"/>
              <a:ext cx="6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Boundary</a:t>
              </a:r>
              <a:br>
                <a:rPr lang="en-US" alt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alt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Layer</a:t>
              </a:r>
            </a:p>
          </p:txBody>
        </p:sp>
        <p:sp>
          <p:nvSpPr>
            <p:cNvPr id="11" name="Line 23"/>
            <p:cNvSpPr>
              <a:spLocks noChangeShapeType="1"/>
            </p:cNvSpPr>
            <p:nvPr/>
          </p:nvSpPr>
          <p:spPr bwMode="auto">
            <a:xfrm>
              <a:off x="3378" y="2034"/>
              <a:ext cx="336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9762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Supersonic (Engine) Inlets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/>
          </a:bodyPr>
          <a:lstStyle/>
          <a:p>
            <a:r>
              <a:rPr lang="en-US" dirty="0"/>
              <a:t>For air-breathing engines on supersonic vehicles, usually want to slow flow down to subsonic speeds inside engine</a:t>
            </a:r>
          </a:p>
          <a:p>
            <a:pPr lvl="1"/>
            <a:r>
              <a:rPr lang="en-US" dirty="0"/>
              <a:t>Need diffuser (M&gt;1</a:t>
            </a:r>
            <a:r>
              <a:rPr lang="en-US" dirty="0">
                <a:sym typeface="Wingdings" panose="05000000000000000000" pitchFamily="2" charset="2"/>
              </a:rPr>
              <a:t>M&lt;1) for engine inlet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Exception: supersonic combustion (e.g., SCRAM jets)</a:t>
            </a:r>
            <a:endParaRPr lang="en-US" dirty="0"/>
          </a:p>
          <a:p>
            <a:r>
              <a:rPr lang="en-US" dirty="0"/>
              <a:t>Goal</a:t>
            </a:r>
          </a:p>
          <a:p>
            <a:pPr lvl="1"/>
            <a:r>
              <a:rPr lang="en-US" dirty="0"/>
              <a:t>Lowest P</a:t>
            </a:r>
            <a:r>
              <a:rPr lang="en-US" baseline="-25000" dirty="0"/>
              <a:t>o</a:t>
            </a:r>
            <a:r>
              <a:rPr lang="en-US" dirty="0"/>
              <a:t> loss (highest thrust)</a:t>
            </a:r>
          </a:p>
          <a:p>
            <a:pPr lvl="2"/>
            <a:r>
              <a:rPr lang="en-US" dirty="0"/>
              <a:t>Given flight M</a:t>
            </a:r>
          </a:p>
          <a:p>
            <a:pPr lvl="2"/>
            <a:r>
              <a:rPr lang="en-US" dirty="0"/>
              <a:t>Mass flow rate requirement (thrust)</a:t>
            </a:r>
          </a:p>
          <a:p>
            <a:pPr lvl="2"/>
            <a:r>
              <a:rPr lang="en-US" dirty="0"/>
              <a:t>Stable operation (nothing drastic for small changes in flight conditions)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90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 Inlet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67693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Can get close to isentropic flow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solidFill>
                  <a:srgbClr val="003399"/>
                </a:solidFill>
              </a:rPr>
              <a:t>lowest potential </a:t>
            </a:r>
            <a:r>
              <a:rPr lang="en-US" altLang="en-US" sz="2400" dirty="0" err="1">
                <a:solidFill>
                  <a:srgbClr val="003399"/>
                </a:solidFill>
              </a:rPr>
              <a:t>p</a:t>
            </a:r>
            <a:r>
              <a:rPr lang="en-US" altLang="en-US" sz="2400" baseline="-25000" dirty="0" err="1">
                <a:solidFill>
                  <a:srgbClr val="003399"/>
                </a:solidFill>
              </a:rPr>
              <a:t>o</a:t>
            </a:r>
            <a:r>
              <a:rPr lang="en-US" altLang="en-US" sz="2400" dirty="0"/>
              <a:t> loss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solidFill>
                  <a:srgbClr val="003399"/>
                </a:solidFill>
              </a:rPr>
              <a:t>starting problem, M</a:t>
            </a:r>
            <a:r>
              <a:rPr lang="en-US" altLang="en-US" sz="2400" baseline="-25000" dirty="0">
                <a:solidFill>
                  <a:srgbClr val="003399"/>
                </a:solidFill>
                <a:sym typeface="Symbol" pitchFamily="18" charset="2"/>
              </a:rPr>
              <a:t></a:t>
            </a:r>
            <a:r>
              <a:rPr lang="en-US" altLang="en-US" sz="2400" dirty="0">
                <a:solidFill>
                  <a:srgbClr val="003399"/>
                </a:solidFill>
              </a:rPr>
              <a:t>&lt;</a:t>
            </a:r>
            <a:r>
              <a:rPr lang="en-US" altLang="en-US" sz="2400" dirty="0" err="1">
                <a:solidFill>
                  <a:srgbClr val="003399"/>
                </a:solidFill>
              </a:rPr>
              <a:t>M</a:t>
            </a:r>
            <a:r>
              <a:rPr lang="en-US" altLang="en-US" sz="2400" baseline="-25000" dirty="0" err="1">
                <a:solidFill>
                  <a:srgbClr val="003399"/>
                </a:solidFill>
              </a:rPr>
              <a:t>design</a:t>
            </a:r>
            <a:br>
              <a:rPr lang="en-US" altLang="en-US" sz="2400" dirty="0"/>
            </a:br>
            <a:r>
              <a:rPr lang="en-US" altLang="en-US" sz="2400" dirty="0"/>
              <a:t>like supersonic wind tunnel,</a:t>
            </a:r>
            <a:br>
              <a:rPr lang="en-US" altLang="en-US" sz="2400" dirty="0"/>
            </a:br>
            <a:r>
              <a:rPr lang="en-US" altLang="en-US" sz="2400" dirty="0"/>
              <a:t>have to swallow shock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can be done by </a:t>
            </a:r>
            <a:r>
              <a:rPr lang="en-US" altLang="en-US" sz="2000" dirty="0" err="1"/>
              <a:t>overspeeding</a:t>
            </a:r>
            <a:r>
              <a:rPr lang="en-US" altLang="en-US" sz="2000" dirty="0"/>
              <a:t>: fly above </a:t>
            </a:r>
            <a:r>
              <a:rPr lang="en-US" altLang="en-US" sz="2000" dirty="0" err="1"/>
              <a:t>M</a:t>
            </a:r>
            <a:r>
              <a:rPr lang="en-US" altLang="en-US" sz="2000" baseline="-25000" dirty="0" err="1"/>
              <a:t>design</a:t>
            </a:r>
            <a:r>
              <a:rPr lang="en-US" altLang="en-US" sz="2000" dirty="0"/>
              <a:t> until shock sits at entrance          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usually requires </a:t>
            </a:r>
            <a:r>
              <a:rPr lang="en-US" altLang="en-US" sz="2000" dirty="0">
                <a:solidFill>
                  <a:srgbClr val="003399"/>
                </a:solidFill>
              </a:rPr>
              <a:t>variable area throat</a:t>
            </a:r>
            <a:r>
              <a:rPr lang="en-US" altLang="en-US" sz="2000" dirty="0"/>
              <a:t> or bypass valves (heavy, complex)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solidFill>
                  <a:srgbClr val="003399"/>
                </a:solidFill>
              </a:rPr>
              <a:t>stability problem</a:t>
            </a:r>
            <a:r>
              <a:rPr lang="en-US" altLang="en-US" sz="2400" dirty="0"/>
              <a:t>: if “shock” leaves throat, lowering mass flow (higher A</a:t>
            </a:r>
            <a:r>
              <a:rPr lang="en-US" altLang="en-US" sz="2400" baseline="-25000" dirty="0"/>
              <a:t>2</a:t>
            </a:r>
            <a:r>
              <a:rPr lang="en-US" altLang="en-US" sz="2400" baseline="30000" dirty="0"/>
              <a:t>*</a:t>
            </a:r>
            <a:r>
              <a:rPr lang="en-US" altLang="en-US" sz="2400" dirty="0"/>
              <a:t>)</a:t>
            </a:r>
            <a:endParaRPr lang="en-US" altLang="en-US" sz="2400" baseline="30000" dirty="0"/>
          </a:p>
          <a:p>
            <a:pPr>
              <a:lnSpc>
                <a:spcPct val="90000"/>
              </a:lnSpc>
            </a:pPr>
            <a:r>
              <a:rPr lang="en-US" altLang="en-US" sz="2800" b="1" dirty="0">
                <a:solidFill>
                  <a:srgbClr val="993300"/>
                </a:solidFill>
              </a:rPr>
              <a:t>Not typically used</a:t>
            </a:r>
            <a:r>
              <a:rPr lang="en-US" altLang="en-US" sz="2800" dirty="0"/>
              <a:t>  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2133600" y="4343400"/>
            <a:ext cx="7777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M</a:t>
            </a: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6506255" y="1261029"/>
            <a:ext cx="2552700" cy="1423987"/>
            <a:chOff x="4422" y="2937"/>
            <a:chExt cx="972" cy="801"/>
          </a:xfrm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4422" y="3393"/>
              <a:ext cx="972" cy="345"/>
            </a:xfrm>
            <a:custGeom>
              <a:avLst/>
              <a:gdLst>
                <a:gd name="T0" fmla="*/ 0 w 972"/>
                <a:gd name="T1" fmla="*/ 345 h 345"/>
                <a:gd name="T2" fmla="*/ 144 w 972"/>
                <a:gd name="T3" fmla="*/ 285 h 345"/>
                <a:gd name="T4" fmla="*/ 300 w 972"/>
                <a:gd name="T5" fmla="*/ 177 h 345"/>
                <a:gd name="T6" fmla="*/ 360 w 972"/>
                <a:gd name="T7" fmla="*/ 81 h 345"/>
                <a:gd name="T8" fmla="*/ 420 w 972"/>
                <a:gd name="T9" fmla="*/ 21 h 345"/>
                <a:gd name="T10" fmla="*/ 497 w 972"/>
                <a:gd name="T11" fmla="*/ 4 h 345"/>
                <a:gd name="T12" fmla="*/ 612 w 972"/>
                <a:gd name="T13" fmla="*/ 45 h 345"/>
                <a:gd name="T14" fmla="*/ 792 w 972"/>
                <a:gd name="T15" fmla="*/ 141 h 345"/>
                <a:gd name="T16" fmla="*/ 888 w 972"/>
                <a:gd name="T17" fmla="*/ 201 h 345"/>
                <a:gd name="T18" fmla="*/ 972 w 972"/>
                <a:gd name="T19" fmla="*/ 213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72" h="345">
                  <a:moveTo>
                    <a:pt x="0" y="345"/>
                  </a:moveTo>
                  <a:cubicBezTo>
                    <a:pt x="24" y="335"/>
                    <a:pt x="94" y="313"/>
                    <a:pt x="144" y="285"/>
                  </a:cubicBezTo>
                  <a:cubicBezTo>
                    <a:pt x="194" y="257"/>
                    <a:pt x="264" y="211"/>
                    <a:pt x="300" y="177"/>
                  </a:cubicBezTo>
                  <a:cubicBezTo>
                    <a:pt x="336" y="143"/>
                    <a:pt x="340" y="107"/>
                    <a:pt x="360" y="81"/>
                  </a:cubicBezTo>
                  <a:cubicBezTo>
                    <a:pt x="380" y="55"/>
                    <a:pt x="397" y="34"/>
                    <a:pt x="420" y="21"/>
                  </a:cubicBezTo>
                  <a:cubicBezTo>
                    <a:pt x="443" y="8"/>
                    <a:pt x="465" y="0"/>
                    <a:pt x="497" y="4"/>
                  </a:cubicBezTo>
                  <a:cubicBezTo>
                    <a:pt x="529" y="8"/>
                    <a:pt x="563" y="22"/>
                    <a:pt x="612" y="45"/>
                  </a:cubicBezTo>
                  <a:cubicBezTo>
                    <a:pt x="661" y="68"/>
                    <a:pt x="746" y="115"/>
                    <a:pt x="792" y="141"/>
                  </a:cubicBezTo>
                  <a:cubicBezTo>
                    <a:pt x="838" y="167"/>
                    <a:pt x="858" y="189"/>
                    <a:pt x="888" y="201"/>
                  </a:cubicBezTo>
                  <a:cubicBezTo>
                    <a:pt x="918" y="213"/>
                    <a:pt x="958" y="211"/>
                    <a:pt x="972" y="213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 flipV="1">
              <a:off x="4422" y="2937"/>
              <a:ext cx="972" cy="345"/>
            </a:xfrm>
            <a:custGeom>
              <a:avLst/>
              <a:gdLst>
                <a:gd name="T0" fmla="*/ 0 w 972"/>
                <a:gd name="T1" fmla="*/ 345 h 345"/>
                <a:gd name="T2" fmla="*/ 144 w 972"/>
                <a:gd name="T3" fmla="*/ 285 h 345"/>
                <a:gd name="T4" fmla="*/ 300 w 972"/>
                <a:gd name="T5" fmla="*/ 177 h 345"/>
                <a:gd name="T6" fmla="*/ 360 w 972"/>
                <a:gd name="T7" fmla="*/ 81 h 345"/>
                <a:gd name="T8" fmla="*/ 420 w 972"/>
                <a:gd name="T9" fmla="*/ 21 h 345"/>
                <a:gd name="T10" fmla="*/ 497 w 972"/>
                <a:gd name="T11" fmla="*/ 4 h 345"/>
                <a:gd name="T12" fmla="*/ 612 w 972"/>
                <a:gd name="T13" fmla="*/ 45 h 345"/>
                <a:gd name="T14" fmla="*/ 792 w 972"/>
                <a:gd name="T15" fmla="*/ 141 h 345"/>
                <a:gd name="T16" fmla="*/ 888 w 972"/>
                <a:gd name="T17" fmla="*/ 201 h 345"/>
                <a:gd name="T18" fmla="*/ 972 w 972"/>
                <a:gd name="T19" fmla="*/ 213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72" h="345">
                  <a:moveTo>
                    <a:pt x="0" y="345"/>
                  </a:moveTo>
                  <a:cubicBezTo>
                    <a:pt x="24" y="335"/>
                    <a:pt x="94" y="313"/>
                    <a:pt x="144" y="285"/>
                  </a:cubicBezTo>
                  <a:cubicBezTo>
                    <a:pt x="194" y="257"/>
                    <a:pt x="264" y="211"/>
                    <a:pt x="300" y="177"/>
                  </a:cubicBezTo>
                  <a:cubicBezTo>
                    <a:pt x="336" y="143"/>
                    <a:pt x="340" y="107"/>
                    <a:pt x="360" y="81"/>
                  </a:cubicBezTo>
                  <a:cubicBezTo>
                    <a:pt x="380" y="55"/>
                    <a:pt x="397" y="34"/>
                    <a:pt x="420" y="21"/>
                  </a:cubicBezTo>
                  <a:cubicBezTo>
                    <a:pt x="443" y="8"/>
                    <a:pt x="465" y="0"/>
                    <a:pt x="497" y="4"/>
                  </a:cubicBezTo>
                  <a:cubicBezTo>
                    <a:pt x="529" y="8"/>
                    <a:pt x="563" y="22"/>
                    <a:pt x="612" y="45"/>
                  </a:cubicBezTo>
                  <a:cubicBezTo>
                    <a:pt x="661" y="68"/>
                    <a:pt x="746" y="115"/>
                    <a:pt x="792" y="141"/>
                  </a:cubicBezTo>
                  <a:cubicBezTo>
                    <a:pt x="838" y="167"/>
                    <a:pt x="858" y="189"/>
                    <a:pt x="888" y="201"/>
                  </a:cubicBezTo>
                  <a:cubicBezTo>
                    <a:pt x="918" y="213"/>
                    <a:pt x="958" y="211"/>
                    <a:pt x="972" y="213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150530" y="1727754"/>
            <a:ext cx="8651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/>
              <a:t>M</a:t>
            </a:r>
            <a:r>
              <a:rPr lang="en-US" altLang="en-US" sz="2200" baseline="-25000">
                <a:sym typeface="Symbol" pitchFamily="18" charset="2"/>
              </a:rPr>
              <a:t></a:t>
            </a:r>
            <a:r>
              <a:rPr lang="en-US" altLang="en-US" sz="2200"/>
              <a:t>&gt;1</a:t>
            </a:r>
            <a:endParaRPr lang="en-US" altLang="en-US" sz="2200">
              <a:sym typeface="Symbol" pitchFamily="18" charset="2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433480" y="1765854"/>
            <a:ext cx="7286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>
                <a:sym typeface="Symbol" pitchFamily="18" charset="2"/>
              </a:rPr>
              <a:t>M&lt;1</a:t>
            </a: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5953805" y="980041"/>
            <a:ext cx="131763" cy="1854200"/>
          </a:xfrm>
          <a:custGeom>
            <a:avLst/>
            <a:gdLst>
              <a:gd name="T0" fmla="*/ 83 w 83"/>
              <a:gd name="T1" fmla="*/ 0 h 1168"/>
              <a:gd name="T2" fmla="*/ 4 w 83"/>
              <a:gd name="T3" fmla="*/ 592 h 1168"/>
              <a:gd name="T4" fmla="*/ 60 w 83"/>
              <a:gd name="T5" fmla="*/ 1168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3" h="1168">
                <a:moveTo>
                  <a:pt x="83" y="0"/>
                </a:moveTo>
                <a:cubicBezTo>
                  <a:pt x="45" y="198"/>
                  <a:pt x="8" y="397"/>
                  <a:pt x="4" y="592"/>
                </a:cubicBezTo>
                <a:cubicBezTo>
                  <a:pt x="0" y="787"/>
                  <a:pt x="30" y="977"/>
                  <a:pt x="60" y="1168"/>
                </a:cubicBezTo>
              </a:path>
            </a:pathLst>
          </a:custGeom>
          <a:noFill/>
          <a:ln w="38100" cmpd="sng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" name="Group 10"/>
          <p:cNvGrpSpPr>
            <a:grpSpLocks/>
          </p:cNvGrpSpPr>
          <p:nvPr/>
        </p:nvGrpSpPr>
        <p:grpSpPr bwMode="auto">
          <a:xfrm>
            <a:off x="5421993" y="1251504"/>
            <a:ext cx="1079500" cy="1420812"/>
            <a:chOff x="3511" y="1299"/>
            <a:chExt cx="680" cy="895"/>
          </a:xfrm>
        </p:grpSpPr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3511" y="2000"/>
              <a:ext cx="671" cy="194"/>
            </a:xfrm>
            <a:custGeom>
              <a:avLst/>
              <a:gdLst>
                <a:gd name="T0" fmla="*/ 0 w 671"/>
                <a:gd name="T1" fmla="*/ 20 h 194"/>
                <a:gd name="T2" fmla="*/ 150 w 671"/>
                <a:gd name="T3" fmla="*/ 20 h 194"/>
                <a:gd name="T4" fmla="*/ 269 w 671"/>
                <a:gd name="T5" fmla="*/ 20 h 194"/>
                <a:gd name="T6" fmla="*/ 363 w 671"/>
                <a:gd name="T7" fmla="*/ 20 h 194"/>
                <a:gd name="T8" fmla="*/ 466 w 671"/>
                <a:gd name="T9" fmla="*/ 138 h 194"/>
                <a:gd name="T10" fmla="*/ 560 w 671"/>
                <a:gd name="T11" fmla="*/ 178 h 194"/>
                <a:gd name="T12" fmla="*/ 671 w 671"/>
                <a:gd name="T13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1" h="194">
                  <a:moveTo>
                    <a:pt x="0" y="20"/>
                  </a:moveTo>
                  <a:cubicBezTo>
                    <a:pt x="52" y="20"/>
                    <a:pt x="105" y="20"/>
                    <a:pt x="150" y="20"/>
                  </a:cubicBezTo>
                  <a:cubicBezTo>
                    <a:pt x="195" y="20"/>
                    <a:pt x="234" y="20"/>
                    <a:pt x="269" y="20"/>
                  </a:cubicBezTo>
                  <a:cubicBezTo>
                    <a:pt x="304" y="20"/>
                    <a:pt x="330" y="0"/>
                    <a:pt x="363" y="20"/>
                  </a:cubicBezTo>
                  <a:cubicBezTo>
                    <a:pt x="396" y="40"/>
                    <a:pt x="433" y="112"/>
                    <a:pt x="466" y="138"/>
                  </a:cubicBezTo>
                  <a:cubicBezTo>
                    <a:pt x="499" y="164"/>
                    <a:pt x="526" y="169"/>
                    <a:pt x="560" y="178"/>
                  </a:cubicBezTo>
                  <a:cubicBezTo>
                    <a:pt x="594" y="187"/>
                    <a:pt x="632" y="190"/>
                    <a:pt x="671" y="194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 flipV="1">
              <a:off x="3520" y="1299"/>
              <a:ext cx="671" cy="194"/>
            </a:xfrm>
            <a:custGeom>
              <a:avLst/>
              <a:gdLst>
                <a:gd name="T0" fmla="*/ 0 w 671"/>
                <a:gd name="T1" fmla="*/ 20 h 194"/>
                <a:gd name="T2" fmla="*/ 150 w 671"/>
                <a:gd name="T3" fmla="*/ 20 h 194"/>
                <a:gd name="T4" fmla="*/ 269 w 671"/>
                <a:gd name="T5" fmla="*/ 20 h 194"/>
                <a:gd name="T6" fmla="*/ 363 w 671"/>
                <a:gd name="T7" fmla="*/ 20 h 194"/>
                <a:gd name="T8" fmla="*/ 466 w 671"/>
                <a:gd name="T9" fmla="*/ 138 h 194"/>
                <a:gd name="T10" fmla="*/ 560 w 671"/>
                <a:gd name="T11" fmla="*/ 178 h 194"/>
                <a:gd name="T12" fmla="*/ 671 w 671"/>
                <a:gd name="T13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1" h="194">
                  <a:moveTo>
                    <a:pt x="0" y="20"/>
                  </a:moveTo>
                  <a:cubicBezTo>
                    <a:pt x="52" y="20"/>
                    <a:pt x="105" y="20"/>
                    <a:pt x="150" y="20"/>
                  </a:cubicBezTo>
                  <a:cubicBezTo>
                    <a:pt x="195" y="20"/>
                    <a:pt x="234" y="20"/>
                    <a:pt x="269" y="20"/>
                  </a:cubicBezTo>
                  <a:cubicBezTo>
                    <a:pt x="304" y="20"/>
                    <a:pt x="330" y="0"/>
                    <a:pt x="363" y="20"/>
                  </a:cubicBezTo>
                  <a:cubicBezTo>
                    <a:pt x="396" y="40"/>
                    <a:pt x="433" y="112"/>
                    <a:pt x="466" y="138"/>
                  </a:cubicBezTo>
                  <a:cubicBezTo>
                    <a:pt x="499" y="164"/>
                    <a:pt x="526" y="169"/>
                    <a:pt x="560" y="178"/>
                  </a:cubicBezTo>
                  <a:cubicBezTo>
                    <a:pt x="594" y="187"/>
                    <a:pt x="632" y="190"/>
                    <a:pt x="671" y="194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3"/>
          <p:cNvGrpSpPr>
            <a:grpSpLocks/>
          </p:cNvGrpSpPr>
          <p:nvPr/>
        </p:nvGrpSpPr>
        <p:grpSpPr bwMode="auto">
          <a:xfrm>
            <a:off x="5309280" y="1268966"/>
            <a:ext cx="642938" cy="1404938"/>
            <a:chOff x="3786" y="1310"/>
            <a:chExt cx="405" cy="885"/>
          </a:xfrm>
        </p:grpSpPr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190" y="1310"/>
              <a:ext cx="0" cy="884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3786" y="1310"/>
              <a:ext cx="405" cy="885"/>
              <a:chOff x="3345" y="1310"/>
              <a:chExt cx="846" cy="885"/>
            </a:xfrm>
          </p:grpSpPr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>
                <a:off x="3345" y="1310"/>
                <a:ext cx="83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/>
            </p:nvSpPr>
            <p:spPr bwMode="auto">
              <a:xfrm>
                <a:off x="3354" y="2195"/>
                <a:ext cx="83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5501368" y="1021316"/>
            <a:ext cx="1250950" cy="1882775"/>
            <a:chOff x="3561" y="1154"/>
            <a:chExt cx="788" cy="1186"/>
          </a:xfrm>
        </p:grpSpPr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561" y="2070"/>
              <a:ext cx="763" cy="270"/>
            </a:xfrm>
            <a:custGeom>
              <a:avLst/>
              <a:gdLst>
                <a:gd name="T0" fmla="*/ 0 w 763"/>
                <a:gd name="T1" fmla="*/ 14 h 270"/>
                <a:gd name="T2" fmla="*/ 100 w 763"/>
                <a:gd name="T3" fmla="*/ 13 h 270"/>
                <a:gd name="T4" fmla="*/ 234 w 763"/>
                <a:gd name="T5" fmla="*/ 13 h 270"/>
                <a:gd name="T6" fmla="*/ 329 w 763"/>
                <a:gd name="T7" fmla="*/ 37 h 270"/>
                <a:gd name="T8" fmla="*/ 503 w 763"/>
                <a:gd name="T9" fmla="*/ 234 h 270"/>
                <a:gd name="T10" fmla="*/ 763 w 763"/>
                <a:gd name="T11" fmla="*/ 25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3" h="270">
                  <a:moveTo>
                    <a:pt x="0" y="14"/>
                  </a:moveTo>
                  <a:cubicBezTo>
                    <a:pt x="17" y="15"/>
                    <a:pt x="61" y="13"/>
                    <a:pt x="100" y="13"/>
                  </a:cubicBezTo>
                  <a:cubicBezTo>
                    <a:pt x="139" y="13"/>
                    <a:pt x="196" y="9"/>
                    <a:pt x="234" y="13"/>
                  </a:cubicBezTo>
                  <a:cubicBezTo>
                    <a:pt x="272" y="17"/>
                    <a:pt x="284" y="0"/>
                    <a:pt x="329" y="37"/>
                  </a:cubicBezTo>
                  <a:cubicBezTo>
                    <a:pt x="374" y="74"/>
                    <a:pt x="431" y="198"/>
                    <a:pt x="503" y="234"/>
                  </a:cubicBezTo>
                  <a:cubicBezTo>
                    <a:pt x="575" y="270"/>
                    <a:pt x="672" y="259"/>
                    <a:pt x="763" y="25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 flipV="1">
              <a:off x="3586" y="1154"/>
              <a:ext cx="763" cy="270"/>
            </a:xfrm>
            <a:custGeom>
              <a:avLst/>
              <a:gdLst>
                <a:gd name="T0" fmla="*/ 0 w 763"/>
                <a:gd name="T1" fmla="*/ 14 h 270"/>
                <a:gd name="T2" fmla="*/ 100 w 763"/>
                <a:gd name="T3" fmla="*/ 13 h 270"/>
                <a:gd name="T4" fmla="*/ 234 w 763"/>
                <a:gd name="T5" fmla="*/ 13 h 270"/>
                <a:gd name="T6" fmla="*/ 329 w 763"/>
                <a:gd name="T7" fmla="*/ 37 h 270"/>
                <a:gd name="T8" fmla="*/ 503 w 763"/>
                <a:gd name="T9" fmla="*/ 234 h 270"/>
                <a:gd name="T10" fmla="*/ 763 w 763"/>
                <a:gd name="T11" fmla="*/ 25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3" h="270">
                  <a:moveTo>
                    <a:pt x="0" y="14"/>
                  </a:moveTo>
                  <a:cubicBezTo>
                    <a:pt x="17" y="15"/>
                    <a:pt x="61" y="13"/>
                    <a:pt x="100" y="13"/>
                  </a:cubicBezTo>
                  <a:cubicBezTo>
                    <a:pt x="139" y="13"/>
                    <a:pt x="196" y="9"/>
                    <a:pt x="234" y="13"/>
                  </a:cubicBezTo>
                  <a:cubicBezTo>
                    <a:pt x="272" y="17"/>
                    <a:pt x="284" y="0"/>
                    <a:pt x="329" y="37"/>
                  </a:cubicBezTo>
                  <a:cubicBezTo>
                    <a:pt x="374" y="74"/>
                    <a:pt x="431" y="198"/>
                    <a:pt x="503" y="234"/>
                  </a:cubicBezTo>
                  <a:cubicBezTo>
                    <a:pt x="575" y="270"/>
                    <a:pt x="672" y="259"/>
                    <a:pt x="763" y="25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V="1">
            <a:off x="6515780" y="1256266"/>
            <a:ext cx="0" cy="14097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939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06061E-7 -3.13725E-6 L 0.05698 -3.13725E-6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00"/>
                            </p:stCondLst>
                            <p:childTnLst>
                              <p:par>
                                <p:cTn id="4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</p:cBhvr>
                                      <p:by x="5000" y="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7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1" grpId="1" animBg="1"/>
      <p:bldP spid="11" grpId="2" animBg="1"/>
      <p:bldP spid="23" grpId="0" animBg="1"/>
      <p:bldP spid="23" grpId="1" animBg="1"/>
      <p:bldP spid="23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 Inlets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295400"/>
            <a:ext cx="3657600" cy="1924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23" b="-6923"/>
          <a:stretch/>
        </p:blipFill>
        <p:spPr bwMode="auto">
          <a:xfrm>
            <a:off x="5244313" y="4480560"/>
            <a:ext cx="3778179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5638800" cy="5257800"/>
          </a:xfrm>
        </p:spPr>
        <p:txBody>
          <a:bodyPr>
            <a:normAutofit/>
          </a:bodyPr>
          <a:lstStyle/>
          <a:p>
            <a:r>
              <a:rPr lang="en-US" dirty="0"/>
              <a:t>Normal shock diffuser</a:t>
            </a:r>
          </a:p>
          <a:p>
            <a:pPr lvl="1"/>
            <a:r>
              <a:rPr lang="en-US" dirty="0"/>
              <a:t>Simple, diverging section preceded by normal shock</a:t>
            </a:r>
          </a:p>
          <a:p>
            <a:pPr lvl="1"/>
            <a:r>
              <a:rPr lang="en-US" dirty="0"/>
              <a:t>Highest P</a:t>
            </a:r>
            <a:r>
              <a:rPr lang="en-US" baseline="-25000" dirty="0"/>
              <a:t>o</a:t>
            </a:r>
            <a:r>
              <a:rPr lang="en-US" dirty="0"/>
              <a:t> loss (strong shock)</a:t>
            </a:r>
          </a:p>
          <a:p>
            <a:r>
              <a:rPr lang="en-US" dirty="0"/>
              <a:t>Oblique Shock Diffuser</a:t>
            </a:r>
          </a:p>
          <a:p>
            <a:pPr lvl="1"/>
            <a:r>
              <a:rPr lang="en-US" dirty="0"/>
              <a:t>Oblique shocks followed by normal shock at (or inside) inlet to subsonic diffuser</a:t>
            </a:r>
          </a:p>
          <a:p>
            <a:pPr lvl="1"/>
            <a:r>
              <a:rPr lang="en-US" dirty="0"/>
              <a:t>Lower P</a:t>
            </a:r>
            <a:r>
              <a:rPr lang="en-US" baseline="-25000" dirty="0"/>
              <a:t>o</a:t>
            </a:r>
            <a:r>
              <a:rPr lang="en-US" dirty="0"/>
              <a:t> loss</a:t>
            </a:r>
          </a:p>
          <a:p>
            <a:pPr lvl="1"/>
            <a:r>
              <a:rPr lang="en-US" dirty="0"/>
              <a:t>Works for range of M</a:t>
            </a:r>
          </a:p>
        </p:txBody>
      </p:sp>
      <p:sp>
        <p:nvSpPr>
          <p:cNvPr id="5" name="Rectangle 4"/>
          <p:cNvSpPr/>
          <p:nvPr/>
        </p:nvSpPr>
        <p:spPr>
          <a:xfrm>
            <a:off x="5244313" y="5257800"/>
            <a:ext cx="470687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05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Example: Normal vs. Oblique Diffusers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5410200" cy="5410200"/>
          </a:xfrm>
        </p:spPr>
        <p:txBody>
          <a:bodyPr>
            <a:normAutofit fontScale="92500"/>
          </a:bodyPr>
          <a:lstStyle/>
          <a:p>
            <a:r>
              <a:rPr lang="en-US" dirty="0"/>
              <a:t>Given: You need to pick a diffuser for Mach 2 flight conditions. Your choices are a normal shock diffuser and 2 different oblique shock diffusers</a:t>
            </a:r>
          </a:p>
          <a:p>
            <a:r>
              <a:rPr lang="en-US" dirty="0"/>
              <a:t>Find: stagnation pressure loss for each (</a:t>
            </a:r>
            <a:r>
              <a:rPr lang="en-US" dirty="0" err="1"/>
              <a:t>P</a:t>
            </a:r>
            <a:r>
              <a:rPr lang="en-US" baseline="-25000" dirty="0" err="1"/>
              <a:t>o,final</a:t>
            </a:r>
            <a:r>
              <a:rPr lang="en-US" dirty="0"/>
              <a:t>/</a:t>
            </a:r>
            <a:r>
              <a:rPr lang="en-US" dirty="0" err="1"/>
              <a:t>P</a:t>
            </a:r>
            <a:r>
              <a:rPr lang="en-US" baseline="-25000" dirty="0" err="1"/>
              <a:t>o,initial</a:t>
            </a:r>
            <a:r>
              <a:rPr lang="en-US" dirty="0"/>
              <a:t>)</a:t>
            </a:r>
          </a:p>
          <a:p>
            <a:r>
              <a:rPr lang="en-US" dirty="0"/>
              <a:t>Assume: air is TPG/CPG with 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/>
              <a:t>=1.4, stead, adiabatic, no work, </a:t>
            </a:r>
            <a:r>
              <a:rPr lang="en-US" dirty="0" err="1"/>
              <a:t>inviscid</a:t>
            </a:r>
            <a:r>
              <a:rPr lang="en-US" dirty="0"/>
              <a:t> except for shock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6" name="Group 83"/>
          <p:cNvGrpSpPr>
            <a:grpSpLocks/>
          </p:cNvGrpSpPr>
          <p:nvPr/>
        </p:nvGrpSpPr>
        <p:grpSpPr bwMode="auto">
          <a:xfrm>
            <a:off x="5849031" y="1172579"/>
            <a:ext cx="2762250" cy="1314450"/>
            <a:chOff x="3822" y="1278"/>
            <a:chExt cx="1740" cy="828"/>
          </a:xfrm>
        </p:grpSpPr>
        <p:grpSp>
          <p:nvGrpSpPr>
            <p:cNvPr id="7" name="Group 45"/>
            <p:cNvGrpSpPr>
              <a:grpSpLocks/>
            </p:cNvGrpSpPr>
            <p:nvPr/>
          </p:nvGrpSpPr>
          <p:grpSpPr bwMode="auto">
            <a:xfrm>
              <a:off x="4782" y="1278"/>
              <a:ext cx="780" cy="828"/>
              <a:chOff x="4830" y="1278"/>
              <a:chExt cx="780" cy="828"/>
            </a:xfrm>
          </p:grpSpPr>
          <p:grpSp>
            <p:nvGrpSpPr>
              <p:cNvPr id="11" name="Group 31"/>
              <p:cNvGrpSpPr>
                <a:grpSpLocks/>
              </p:cNvGrpSpPr>
              <p:nvPr/>
            </p:nvGrpSpPr>
            <p:grpSpPr bwMode="auto">
              <a:xfrm>
                <a:off x="4842" y="1278"/>
                <a:ext cx="768" cy="828"/>
                <a:chOff x="4842" y="1278"/>
                <a:chExt cx="768" cy="828"/>
              </a:xfrm>
            </p:grpSpPr>
            <p:sp>
              <p:nvSpPr>
                <p:cNvPr id="13" name="Freeform 22"/>
                <p:cNvSpPr>
                  <a:spLocks/>
                </p:cNvSpPr>
                <p:nvPr/>
              </p:nvSpPr>
              <p:spPr bwMode="auto">
                <a:xfrm>
                  <a:off x="4842" y="1878"/>
                  <a:ext cx="768" cy="228"/>
                </a:xfrm>
                <a:custGeom>
                  <a:avLst/>
                  <a:gdLst>
                    <a:gd name="T0" fmla="*/ 768 w 768"/>
                    <a:gd name="T1" fmla="*/ 228 h 228"/>
                    <a:gd name="T2" fmla="*/ 518 w 768"/>
                    <a:gd name="T3" fmla="*/ 185 h 228"/>
                    <a:gd name="T4" fmla="*/ 264 w 768"/>
                    <a:gd name="T5" fmla="*/ 108 h 228"/>
                    <a:gd name="T6" fmla="*/ 108 w 768"/>
                    <a:gd name="T7" fmla="*/ 36 h 228"/>
                    <a:gd name="T8" fmla="*/ 0 w 768"/>
                    <a:gd name="T9" fmla="*/ 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68" h="228">
                      <a:moveTo>
                        <a:pt x="768" y="228"/>
                      </a:moveTo>
                      <a:cubicBezTo>
                        <a:pt x="726" y="219"/>
                        <a:pt x="602" y="205"/>
                        <a:pt x="518" y="185"/>
                      </a:cubicBezTo>
                      <a:cubicBezTo>
                        <a:pt x="434" y="165"/>
                        <a:pt x="332" y="133"/>
                        <a:pt x="264" y="108"/>
                      </a:cubicBezTo>
                      <a:cubicBezTo>
                        <a:pt x="196" y="83"/>
                        <a:pt x="152" y="54"/>
                        <a:pt x="108" y="36"/>
                      </a:cubicBezTo>
                      <a:cubicBezTo>
                        <a:pt x="64" y="18"/>
                        <a:pt x="22" y="7"/>
                        <a:pt x="0" y="0"/>
                      </a:cubicBez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" name="Freeform 30"/>
                <p:cNvSpPr>
                  <a:spLocks/>
                </p:cNvSpPr>
                <p:nvPr/>
              </p:nvSpPr>
              <p:spPr bwMode="auto">
                <a:xfrm flipV="1">
                  <a:off x="4842" y="1278"/>
                  <a:ext cx="768" cy="228"/>
                </a:xfrm>
                <a:custGeom>
                  <a:avLst/>
                  <a:gdLst>
                    <a:gd name="T0" fmla="*/ 768 w 768"/>
                    <a:gd name="T1" fmla="*/ 228 h 228"/>
                    <a:gd name="T2" fmla="*/ 518 w 768"/>
                    <a:gd name="T3" fmla="*/ 185 h 228"/>
                    <a:gd name="T4" fmla="*/ 264 w 768"/>
                    <a:gd name="T5" fmla="*/ 108 h 228"/>
                    <a:gd name="T6" fmla="*/ 108 w 768"/>
                    <a:gd name="T7" fmla="*/ 36 h 228"/>
                    <a:gd name="T8" fmla="*/ 0 w 768"/>
                    <a:gd name="T9" fmla="*/ 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68" h="228">
                      <a:moveTo>
                        <a:pt x="768" y="228"/>
                      </a:moveTo>
                      <a:cubicBezTo>
                        <a:pt x="726" y="219"/>
                        <a:pt x="602" y="205"/>
                        <a:pt x="518" y="185"/>
                      </a:cubicBezTo>
                      <a:cubicBezTo>
                        <a:pt x="434" y="165"/>
                        <a:pt x="332" y="133"/>
                        <a:pt x="264" y="108"/>
                      </a:cubicBezTo>
                      <a:cubicBezTo>
                        <a:pt x="196" y="83"/>
                        <a:pt x="152" y="54"/>
                        <a:pt x="108" y="36"/>
                      </a:cubicBezTo>
                      <a:cubicBezTo>
                        <a:pt x="64" y="18"/>
                        <a:pt x="22" y="7"/>
                        <a:pt x="0" y="0"/>
                      </a:cubicBez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" name="Line 38"/>
              <p:cNvSpPr>
                <a:spLocks noChangeShapeType="1"/>
              </p:cNvSpPr>
              <p:nvPr/>
            </p:nvSpPr>
            <p:spPr bwMode="auto">
              <a:xfrm>
                <a:off x="4830" y="1506"/>
                <a:ext cx="0" cy="372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76"/>
            <p:cNvGrpSpPr>
              <a:grpSpLocks/>
            </p:cNvGrpSpPr>
            <p:nvPr/>
          </p:nvGrpSpPr>
          <p:grpSpPr bwMode="auto">
            <a:xfrm>
              <a:off x="3822" y="1308"/>
              <a:ext cx="444" cy="348"/>
              <a:chOff x="3822" y="1308"/>
              <a:chExt cx="444" cy="348"/>
            </a:xfrm>
          </p:grpSpPr>
          <p:sp>
            <p:nvSpPr>
              <p:cNvPr id="9" name="Line 74"/>
              <p:cNvSpPr>
                <a:spLocks noChangeShapeType="1"/>
              </p:cNvSpPr>
              <p:nvPr/>
            </p:nvSpPr>
            <p:spPr bwMode="auto">
              <a:xfrm>
                <a:off x="3846" y="1656"/>
                <a:ext cx="40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 Box 75"/>
              <p:cNvSpPr txBox="1">
                <a:spLocks noChangeArrowheads="1"/>
              </p:cNvSpPr>
              <p:nvPr/>
            </p:nvSpPr>
            <p:spPr bwMode="auto">
              <a:xfrm>
                <a:off x="3822" y="1308"/>
                <a:ext cx="44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M=2</a:t>
                </a:r>
              </a:p>
            </p:txBody>
          </p:sp>
        </p:grpSp>
      </p:grpSp>
      <p:grpSp>
        <p:nvGrpSpPr>
          <p:cNvPr id="15" name="Group 84"/>
          <p:cNvGrpSpPr>
            <a:grpSpLocks/>
          </p:cNvGrpSpPr>
          <p:nvPr/>
        </p:nvGrpSpPr>
        <p:grpSpPr bwMode="auto">
          <a:xfrm>
            <a:off x="5925231" y="2648954"/>
            <a:ext cx="2705100" cy="1600200"/>
            <a:chOff x="3870" y="2208"/>
            <a:chExt cx="1704" cy="1008"/>
          </a:xfrm>
        </p:grpSpPr>
        <p:grpSp>
          <p:nvGrpSpPr>
            <p:cNvPr id="16" name="Group 59"/>
            <p:cNvGrpSpPr>
              <a:grpSpLocks/>
            </p:cNvGrpSpPr>
            <p:nvPr/>
          </p:nvGrpSpPr>
          <p:grpSpPr bwMode="auto">
            <a:xfrm>
              <a:off x="4542" y="2208"/>
              <a:ext cx="1032" cy="1008"/>
              <a:chOff x="4542" y="2208"/>
              <a:chExt cx="1032" cy="1008"/>
            </a:xfrm>
          </p:grpSpPr>
          <p:grpSp>
            <p:nvGrpSpPr>
              <p:cNvPr id="20" name="Group 44"/>
              <p:cNvGrpSpPr>
                <a:grpSpLocks/>
              </p:cNvGrpSpPr>
              <p:nvPr/>
            </p:nvGrpSpPr>
            <p:grpSpPr bwMode="auto">
              <a:xfrm>
                <a:off x="4542" y="2208"/>
                <a:ext cx="1032" cy="1008"/>
                <a:chOff x="4542" y="2208"/>
                <a:chExt cx="1032" cy="1008"/>
              </a:xfrm>
            </p:grpSpPr>
            <p:grpSp>
              <p:nvGrpSpPr>
                <p:cNvPr id="23" name="Group 36"/>
                <p:cNvGrpSpPr>
                  <a:grpSpLocks/>
                </p:cNvGrpSpPr>
                <p:nvPr/>
              </p:nvGrpSpPr>
              <p:grpSpPr bwMode="auto">
                <a:xfrm>
                  <a:off x="4890" y="2286"/>
                  <a:ext cx="684" cy="828"/>
                  <a:chOff x="5034" y="2334"/>
                  <a:chExt cx="684" cy="828"/>
                </a:xfrm>
              </p:grpSpPr>
              <p:sp>
                <p:nvSpPr>
                  <p:cNvPr id="29" name="Freeform 33"/>
                  <p:cNvSpPr>
                    <a:spLocks/>
                  </p:cNvSpPr>
                  <p:nvPr/>
                </p:nvSpPr>
                <p:spPr bwMode="auto">
                  <a:xfrm>
                    <a:off x="5034" y="3042"/>
                    <a:ext cx="684" cy="120"/>
                  </a:xfrm>
                  <a:custGeom>
                    <a:avLst/>
                    <a:gdLst>
                      <a:gd name="T0" fmla="*/ 684 w 684"/>
                      <a:gd name="T1" fmla="*/ 120 h 120"/>
                      <a:gd name="T2" fmla="*/ 432 w 684"/>
                      <a:gd name="T3" fmla="*/ 108 h 120"/>
                      <a:gd name="T4" fmla="*/ 168 w 684"/>
                      <a:gd name="T5" fmla="*/ 48 h 120"/>
                      <a:gd name="T6" fmla="*/ 0 w 684"/>
                      <a:gd name="T7" fmla="*/ 0 h 1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84" h="120">
                        <a:moveTo>
                          <a:pt x="684" y="120"/>
                        </a:moveTo>
                        <a:cubicBezTo>
                          <a:pt x="642" y="118"/>
                          <a:pt x="518" y="120"/>
                          <a:pt x="432" y="108"/>
                        </a:cubicBezTo>
                        <a:cubicBezTo>
                          <a:pt x="346" y="96"/>
                          <a:pt x="240" y="66"/>
                          <a:pt x="168" y="48"/>
                        </a:cubicBezTo>
                        <a:cubicBezTo>
                          <a:pt x="96" y="30"/>
                          <a:pt x="35" y="10"/>
                          <a:pt x="0" y="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" name="Freeform 35"/>
                  <p:cNvSpPr>
                    <a:spLocks/>
                  </p:cNvSpPr>
                  <p:nvPr/>
                </p:nvSpPr>
                <p:spPr bwMode="auto">
                  <a:xfrm flipV="1">
                    <a:off x="5034" y="2334"/>
                    <a:ext cx="684" cy="120"/>
                  </a:xfrm>
                  <a:custGeom>
                    <a:avLst/>
                    <a:gdLst>
                      <a:gd name="T0" fmla="*/ 684 w 684"/>
                      <a:gd name="T1" fmla="*/ 120 h 120"/>
                      <a:gd name="T2" fmla="*/ 432 w 684"/>
                      <a:gd name="T3" fmla="*/ 108 h 120"/>
                      <a:gd name="T4" fmla="*/ 168 w 684"/>
                      <a:gd name="T5" fmla="*/ 48 h 120"/>
                      <a:gd name="T6" fmla="*/ 0 w 684"/>
                      <a:gd name="T7" fmla="*/ 0 h 1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84" h="120">
                        <a:moveTo>
                          <a:pt x="684" y="120"/>
                        </a:moveTo>
                        <a:cubicBezTo>
                          <a:pt x="642" y="118"/>
                          <a:pt x="518" y="120"/>
                          <a:pt x="432" y="108"/>
                        </a:cubicBezTo>
                        <a:cubicBezTo>
                          <a:pt x="346" y="96"/>
                          <a:pt x="240" y="66"/>
                          <a:pt x="168" y="48"/>
                        </a:cubicBezTo>
                        <a:cubicBezTo>
                          <a:pt x="96" y="30"/>
                          <a:pt x="35" y="10"/>
                          <a:pt x="0" y="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4" name="Line 39"/>
                <p:cNvSpPr>
                  <a:spLocks noChangeShapeType="1"/>
                </p:cNvSpPr>
                <p:nvPr/>
              </p:nvSpPr>
              <p:spPr bwMode="auto">
                <a:xfrm>
                  <a:off x="4896" y="2424"/>
                  <a:ext cx="48" cy="181"/>
                </a:xfrm>
                <a:prstGeom prst="line">
                  <a:avLst/>
                </a:prstGeom>
                <a:noFill/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4542" y="2208"/>
                  <a:ext cx="360" cy="504"/>
                </a:xfrm>
                <a:prstGeom prst="line">
                  <a:avLst/>
                </a:prstGeom>
                <a:noFill/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896" y="2808"/>
                  <a:ext cx="48" cy="181"/>
                </a:xfrm>
                <a:prstGeom prst="line">
                  <a:avLst/>
                </a:prstGeom>
                <a:noFill/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Line 42"/>
                <p:cNvSpPr>
                  <a:spLocks noChangeShapeType="1"/>
                </p:cNvSpPr>
                <p:nvPr/>
              </p:nvSpPr>
              <p:spPr bwMode="auto">
                <a:xfrm>
                  <a:off x="4542" y="2712"/>
                  <a:ext cx="360" cy="504"/>
                </a:xfrm>
                <a:prstGeom prst="line">
                  <a:avLst/>
                </a:prstGeom>
                <a:noFill/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AutoShape 43"/>
                <p:cNvSpPr>
                  <a:spLocks noChangeArrowheads="1"/>
                </p:cNvSpPr>
                <p:nvPr/>
              </p:nvSpPr>
              <p:spPr bwMode="auto">
                <a:xfrm rot="-5400000">
                  <a:off x="4704" y="2370"/>
                  <a:ext cx="348" cy="660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>
                    <a:lumMod val="65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" name="Freeform 46"/>
              <p:cNvSpPr>
                <a:spLocks/>
              </p:cNvSpPr>
              <p:nvPr/>
            </p:nvSpPr>
            <p:spPr bwMode="auto">
              <a:xfrm>
                <a:off x="4866" y="2616"/>
                <a:ext cx="62" cy="180"/>
              </a:xfrm>
              <a:custGeom>
                <a:avLst/>
                <a:gdLst>
                  <a:gd name="T0" fmla="*/ 0 w 62"/>
                  <a:gd name="T1" fmla="*/ 0 h 180"/>
                  <a:gd name="T2" fmla="*/ 45 w 62"/>
                  <a:gd name="T3" fmla="*/ 60 h 180"/>
                  <a:gd name="T4" fmla="*/ 60 w 62"/>
                  <a:gd name="T5" fmla="*/ 120 h 180"/>
                  <a:gd name="T6" fmla="*/ 30 w 62"/>
                  <a:gd name="T7" fmla="*/ 18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2" h="180">
                    <a:moveTo>
                      <a:pt x="0" y="0"/>
                    </a:moveTo>
                    <a:cubicBezTo>
                      <a:pt x="17" y="18"/>
                      <a:pt x="35" y="40"/>
                      <a:pt x="45" y="60"/>
                    </a:cubicBezTo>
                    <a:cubicBezTo>
                      <a:pt x="55" y="80"/>
                      <a:pt x="62" y="100"/>
                      <a:pt x="60" y="120"/>
                    </a:cubicBezTo>
                    <a:cubicBezTo>
                      <a:pt x="58" y="140"/>
                      <a:pt x="36" y="168"/>
                      <a:pt x="30" y="18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Text Box 47"/>
              <p:cNvSpPr txBox="1">
                <a:spLocks noChangeArrowheads="1"/>
              </p:cNvSpPr>
              <p:nvPr/>
            </p:nvSpPr>
            <p:spPr bwMode="auto">
              <a:xfrm>
                <a:off x="4914" y="2568"/>
                <a:ext cx="45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 dirty="0"/>
                  <a:t>20</a:t>
                </a:r>
                <a:r>
                  <a:rPr lang="en-US" altLang="en-US" sz="2000" dirty="0">
                    <a:cs typeface="Times New Roman" pitchFamily="18" charset="0"/>
                  </a:rPr>
                  <a:t>°</a:t>
                </a:r>
                <a:endParaRPr lang="en-US" altLang="en-US" sz="2000" dirty="0"/>
              </a:p>
            </p:txBody>
          </p:sp>
        </p:grpSp>
        <p:grpSp>
          <p:nvGrpSpPr>
            <p:cNvPr id="17" name="Group 77"/>
            <p:cNvGrpSpPr>
              <a:grpSpLocks/>
            </p:cNvGrpSpPr>
            <p:nvPr/>
          </p:nvGrpSpPr>
          <p:grpSpPr bwMode="auto">
            <a:xfrm>
              <a:off x="3870" y="2382"/>
              <a:ext cx="444" cy="348"/>
              <a:chOff x="3822" y="1308"/>
              <a:chExt cx="444" cy="348"/>
            </a:xfrm>
          </p:grpSpPr>
          <p:sp>
            <p:nvSpPr>
              <p:cNvPr id="18" name="Line 78"/>
              <p:cNvSpPr>
                <a:spLocks noChangeShapeType="1"/>
              </p:cNvSpPr>
              <p:nvPr/>
            </p:nvSpPr>
            <p:spPr bwMode="auto">
              <a:xfrm>
                <a:off x="3846" y="1656"/>
                <a:ext cx="40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79"/>
              <p:cNvSpPr txBox="1">
                <a:spLocks noChangeArrowheads="1"/>
              </p:cNvSpPr>
              <p:nvPr/>
            </p:nvSpPr>
            <p:spPr bwMode="auto">
              <a:xfrm>
                <a:off x="3822" y="1308"/>
                <a:ext cx="44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M=2</a:t>
                </a:r>
              </a:p>
            </p:txBody>
          </p:sp>
        </p:grpSp>
      </p:grpSp>
      <p:grpSp>
        <p:nvGrpSpPr>
          <p:cNvPr id="31" name="Group 85"/>
          <p:cNvGrpSpPr>
            <a:grpSpLocks/>
          </p:cNvGrpSpPr>
          <p:nvPr/>
        </p:nvGrpSpPr>
        <p:grpSpPr bwMode="auto">
          <a:xfrm>
            <a:off x="5877606" y="4592054"/>
            <a:ext cx="2809875" cy="1495425"/>
            <a:chOff x="3840" y="3432"/>
            <a:chExt cx="1770" cy="942"/>
          </a:xfrm>
        </p:grpSpPr>
        <p:grpSp>
          <p:nvGrpSpPr>
            <p:cNvPr id="32" name="Group 49"/>
            <p:cNvGrpSpPr>
              <a:grpSpLocks/>
            </p:cNvGrpSpPr>
            <p:nvPr/>
          </p:nvGrpSpPr>
          <p:grpSpPr bwMode="auto">
            <a:xfrm>
              <a:off x="4926" y="3474"/>
              <a:ext cx="684" cy="828"/>
              <a:chOff x="5034" y="2334"/>
              <a:chExt cx="684" cy="828"/>
            </a:xfrm>
          </p:grpSpPr>
          <p:sp>
            <p:nvSpPr>
              <p:cNvPr id="53" name="Freeform 50"/>
              <p:cNvSpPr>
                <a:spLocks/>
              </p:cNvSpPr>
              <p:nvPr/>
            </p:nvSpPr>
            <p:spPr bwMode="auto">
              <a:xfrm>
                <a:off x="5034" y="3042"/>
                <a:ext cx="684" cy="120"/>
              </a:xfrm>
              <a:custGeom>
                <a:avLst/>
                <a:gdLst>
                  <a:gd name="T0" fmla="*/ 684 w 684"/>
                  <a:gd name="T1" fmla="*/ 120 h 120"/>
                  <a:gd name="T2" fmla="*/ 432 w 684"/>
                  <a:gd name="T3" fmla="*/ 108 h 120"/>
                  <a:gd name="T4" fmla="*/ 168 w 684"/>
                  <a:gd name="T5" fmla="*/ 48 h 120"/>
                  <a:gd name="T6" fmla="*/ 0 w 684"/>
                  <a:gd name="T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4" h="120">
                    <a:moveTo>
                      <a:pt x="684" y="120"/>
                    </a:moveTo>
                    <a:cubicBezTo>
                      <a:pt x="642" y="118"/>
                      <a:pt x="518" y="120"/>
                      <a:pt x="432" y="108"/>
                    </a:cubicBezTo>
                    <a:cubicBezTo>
                      <a:pt x="346" y="96"/>
                      <a:pt x="240" y="66"/>
                      <a:pt x="168" y="48"/>
                    </a:cubicBezTo>
                    <a:cubicBezTo>
                      <a:pt x="96" y="30"/>
                      <a:pt x="35" y="10"/>
                      <a:pt x="0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51"/>
              <p:cNvSpPr>
                <a:spLocks/>
              </p:cNvSpPr>
              <p:nvPr/>
            </p:nvSpPr>
            <p:spPr bwMode="auto">
              <a:xfrm flipV="1">
                <a:off x="5034" y="2334"/>
                <a:ext cx="684" cy="120"/>
              </a:xfrm>
              <a:custGeom>
                <a:avLst/>
                <a:gdLst>
                  <a:gd name="T0" fmla="*/ 684 w 684"/>
                  <a:gd name="T1" fmla="*/ 120 h 120"/>
                  <a:gd name="T2" fmla="*/ 432 w 684"/>
                  <a:gd name="T3" fmla="*/ 108 h 120"/>
                  <a:gd name="T4" fmla="*/ 168 w 684"/>
                  <a:gd name="T5" fmla="*/ 48 h 120"/>
                  <a:gd name="T6" fmla="*/ 0 w 684"/>
                  <a:gd name="T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4" h="120">
                    <a:moveTo>
                      <a:pt x="684" y="120"/>
                    </a:moveTo>
                    <a:cubicBezTo>
                      <a:pt x="642" y="118"/>
                      <a:pt x="518" y="120"/>
                      <a:pt x="432" y="108"/>
                    </a:cubicBezTo>
                    <a:cubicBezTo>
                      <a:pt x="346" y="96"/>
                      <a:pt x="240" y="66"/>
                      <a:pt x="168" y="48"/>
                    </a:cubicBezTo>
                    <a:cubicBezTo>
                      <a:pt x="96" y="30"/>
                      <a:pt x="35" y="10"/>
                      <a:pt x="0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" name="Line 52"/>
            <p:cNvSpPr>
              <a:spLocks noChangeShapeType="1"/>
            </p:cNvSpPr>
            <p:nvPr/>
          </p:nvSpPr>
          <p:spPr bwMode="auto">
            <a:xfrm>
              <a:off x="4932" y="3612"/>
              <a:ext cx="48" cy="181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54"/>
            <p:cNvSpPr>
              <a:spLocks noChangeShapeType="1"/>
            </p:cNvSpPr>
            <p:nvPr/>
          </p:nvSpPr>
          <p:spPr bwMode="auto">
            <a:xfrm flipV="1">
              <a:off x="4932" y="3996"/>
              <a:ext cx="48" cy="181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" name="Group 61"/>
            <p:cNvGrpSpPr>
              <a:grpSpLocks/>
            </p:cNvGrpSpPr>
            <p:nvPr/>
          </p:nvGrpSpPr>
          <p:grpSpPr bwMode="auto">
            <a:xfrm>
              <a:off x="4416" y="3480"/>
              <a:ext cx="480" cy="840"/>
              <a:chOff x="4578" y="3396"/>
              <a:chExt cx="360" cy="1008"/>
            </a:xfrm>
          </p:grpSpPr>
          <p:sp>
            <p:nvSpPr>
              <p:cNvPr id="51" name="Line 53"/>
              <p:cNvSpPr>
                <a:spLocks noChangeShapeType="1"/>
              </p:cNvSpPr>
              <p:nvPr/>
            </p:nvSpPr>
            <p:spPr bwMode="auto">
              <a:xfrm flipV="1">
                <a:off x="4578" y="3396"/>
                <a:ext cx="360" cy="504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Line 55"/>
              <p:cNvSpPr>
                <a:spLocks noChangeShapeType="1"/>
              </p:cNvSpPr>
              <p:nvPr/>
            </p:nvSpPr>
            <p:spPr bwMode="auto">
              <a:xfrm>
                <a:off x="4578" y="3900"/>
                <a:ext cx="360" cy="504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" name="Text Box 58"/>
            <p:cNvSpPr txBox="1">
              <a:spLocks noChangeArrowheads="1"/>
            </p:cNvSpPr>
            <p:nvPr/>
          </p:nvSpPr>
          <p:spPr bwMode="auto">
            <a:xfrm>
              <a:off x="4242" y="4008"/>
              <a:ext cx="4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10</a:t>
              </a:r>
              <a:r>
                <a:rPr lang="en-US" altLang="en-US" sz="2000">
                  <a:cs typeface="Times New Roman" pitchFamily="18" charset="0"/>
                </a:rPr>
                <a:t>°</a:t>
              </a:r>
              <a:endParaRPr lang="en-US" altLang="en-US" sz="2000"/>
            </a:p>
          </p:txBody>
        </p:sp>
        <p:sp>
          <p:nvSpPr>
            <p:cNvPr id="37" name="Freeform 60"/>
            <p:cNvSpPr>
              <a:spLocks/>
            </p:cNvSpPr>
            <p:nvPr/>
          </p:nvSpPr>
          <p:spPr bwMode="auto">
            <a:xfrm>
              <a:off x="4410" y="3756"/>
              <a:ext cx="672" cy="276"/>
            </a:xfrm>
            <a:custGeom>
              <a:avLst/>
              <a:gdLst>
                <a:gd name="T0" fmla="*/ 12 w 672"/>
                <a:gd name="T1" fmla="*/ 144 h 276"/>
                <a:gd name="T2" fmla="*/ 348 w 672"/>
                <a:gd name="T3" fmla="*/ 108 h 276"/>
                <a:gd name="T4" fmla="*/ 672 w 672"/>
                <a:gd name="T5" fmla="*/ 0 h 276"/>
                <a:gd name="T6" fmla="*/ 672 w 672"/>
                <a:gd name="T7" fmla="*/ 276 h 276"/>
                <a:gd name="T8" fmla="*/ 360 w 672"/>
                <a:gd name="T9" fmla="*/ 192 h 276"/>
                <a:gd name="T10" fmla="*/ 0 w 672"/>
                <a:gd name="T11" fmla="*/ 144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2" h="276">
                  <a:moveTo>
                    <a:pt x="12" y="144"/>
                  </a:moveTo>
                  <a:lnTo>
                    <a:pt x="348" y="108"/>
                  </a:lnTo>
                  <a:lnTo>
                    <a:pt x="672" y="0"/>
                  </a:lnTo>
                  <a:lnTo>
                    <a:pt x="672" y="276"/>
                  </a:lnTo>
                  <a:lnTo>
                    <a:pt x="360" y="192"/>
                  </a:lnTo>
                  <a:lnTo>
                    <a:pt x="0" y="144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63"/>
            <p:cNvSpPr>
              <a:spLocks noChangeShapeType="1"/>
            </p:cNvSpPr>
            <p:nvPr/>
          </p:nvSpPr>
          <p:spPr bwMode="auto">
            <a:xfrm flipV="1">
              <a:off x="4764" y="3432"/>
              <a:ext cx="240" cy="42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64"/>
            <p:cNvSpPr>
              <a:spLocks noChangeShapeType="1"/>
            </p:cNvSpPr>
            <p:nvPr/>
          </p:nvSpPr>
          <p:spPr bwMode="auto">
            <a:xfrm>
              <a:off x="4776" y="3954"/>
              <a:ext cx="240" cy="42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65"/>
            <p:cNvSpPr>
              <a:spLocks/>
            </p:cNvSpPr>
            <p:nvPr/>
          </p:nvSpPr>
          <p:spPr bwMode="auto">
            <a:xfrm>
              <a:off x="4530" y="3744"/>
              <a:ext cx="96" cy="144"/>
            </a:xfrm>
            <a:custGeom>
              <a:avLst/>
              <a:gdLst>
                <a:gd name="T0" fmla="*/ 0 w 96"/>
                <a:gd name="T1" fmla="*/ 0 h 144"/>
                <a:gd name="T2" fmla="*/ 60 w 96"/>
                <a:gd name="T3" fmla="*/ 60 h 144"/>
                <a:gd name="T4" fmla="*/ 96 w 9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144">
                  <a:moveTo>
                    <a:pt x="0" y="0"/>
                  </a:moveTo>
                  <a:cubicBezTo>
                    <a:pt x="22" y="18"/>
                    <a:pt x="44" y="36"/>
                    <a:pt x="60" y="60"/>
                  </a:cubicBezTo>
                  <a:cubicBezTo>
                    <a:pt x="76" y="84"/>
                    <a:pt x="86" y="114"/>
                    <a:pt x="96" y="1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6"/>
            <p:cNvSpPr>
              <a:spLocks/>
            </p:cNvSpPr>
            <p:nvPr/>
          </p:nvSpPr>
          <p:spPr bwMode="auto">
            <a:xfrm flipV="1">
              <a:off x="4536" y="3924"/>
              <a:ext cx="96" cy="144"/>
            </a:xfrm>
            <a:custGeom>
              <a:avLst/>
              <a:gdLst>
                <a:gd name="T0" fmla="*/ 0 w 96"/>
                <a:gd name="T1" fmla="*/ 0 h 144"/>
                <a:gd name="T2" fmla="*/ 60 w 96"/>
                <a:gd name="T3" fmla="*/ 60 h 144"/>
                <a:gd name="T4" fmla="*/ 96 w 9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144">
                  <a:moveTo>
                    <a:pt x="0" y="0"/>
                  </a:moveTo>
                  <a:cubicBezTo>
                    <a:pt x="22" y="18"/>
                    <a:pt x="44" y="36"/>
                    <a:pt x="60" y="60"/>
                  </a:cubicBezTo>
                  <a:cubicBezTo>
                    <a:pt x="76" y="84"/>
                    <a:pt x="86" y="114"/>
                    <a:pt x="96" y="1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68"/>
            <p:cNvSpPr>
              <a:spLocks noChangeShapeType="1"/>
            </p:cNvSpPr>
            <p:nvPr/>
          </p:nvSpPr>
          <p:spPr bwMode="auto">
            <a:xfrm>
              <a:off x="4770" y="3864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69"/>
            <p:cNvSpPr>
              <a:spLocks noChangeShapeType="1"/>
            </p:cNvSpPr>
            <p:nvPr/>
          </p:nvSpPr>
          <p:spPr bwMode="auto">
            <a:xfrm flipV="1">
              <a:off x="4758" y="3828"/>
              <a:ext cx="276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 Box 70"/>
            <p:cNvSpPr txBox="1">
              <a:spLocks noChangeArrowheads="1"/>
            </p:cNvSpPr>
            <p:nvPr/>
          </p:nvSpPr>
          <p:spPr bwMode="auto">
            <a:xfrm>
              <a:off x="4638" y="3564"/>
              <a:ext cx="4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5</a:t>
              </a:r>
              <a:r>
                <a:rPr lang="en-US" altLang="en-US" sz="2000">
                  <a:cs typeface="Times New Roman" pitchFamily="18" charset="0"/>
                </a:rPr>
                <a:t>°</a:t>
              </a:r>
              <a:endParaRPr lang="en-US" altLang="en-US" sz="2000"/>
            </a:p>
          </p:txBody>
        </p:sp>
        <p:grpSp>
          <p:nvGrpSpPr>
            <p:cNvPr id="45" name="Group 73"/>
            <p:cNvGrpSpPr>
              <a:grpSpLocks/>
            </p:cNvGrpSpPr>
            <p:nvPr/>
          </p:nvGrpSpPr>
          <p:grpSpPr bwMode="auto">
            <a:xfrm rot="-1453437">
              <a:off x="4854" y="3684"/>
              <a:ext cx="102" cy="324"/>
              <a:chOff x="4626" y="3840"/>
              <a:chExt cx="102" cy="324"/>
            </a:xfrm>
          </p:grpSpPr>
          <p:sp>
            <p:nvSpPr>
              <p:cNvPr id="49" name="Freeform 71"/>
              <p:cNvSpPr>
                <a:spLocks/>
              </p:cNvSpPr>
              <p:nvPr/>
            </p:nvSpPr>
            <p:spPr bwMode="auto">
              <a:xfrm>
                <a:off x="4626" y="3840"/>
                <a:ext cx="96" cy="144"/>
              </a:xfrm>
              <a:custGeom>
                <a:avLst/>
                <a:gdLst>
                  <a:gd name="T0" fmla="*/ 0 w 96"/>
                  <a:gd name="T1" fmla="*/ 0 h 144"/>
                  <a:gd name="T2" fmla="*/ 60 w 96"/>
                  <a:gd name="T3" fmla="*/ 60 h 144"/>
                  <a:gd name="T4" fmla="*/ 96 w 96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44">
                    <a:moveTo>
                      <a:pt x="0" y="0"/>
                    </a:moveTo>
                    <a:cubicBezTo>
                      <a:pt x="22" y="18"/>
                      <a:pt x="44" y="36"/>
                      <a:pt x="60" y="60"/>
                    </a:cubicBezTo>
                    <a:cubicBezTo>
                      <a:pt x="76" y="84"/>
                      <a:pt x="86" y="114"/>
                      <a:pt x="96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72"/>
              <p:cNvSpPr>
                <a:spLocks/>
              </p:cNvSpPr>
              <p:nvPr/>
            </p:nvSpPr>
            <p:spPr bwMode="auto">
              <a:xfrm flipV="1">
                <a:off x="4632" y="4020"/>
                <a:ext cx="96" cy="144"/>
              </a:xfrm>
              <a:custGeom>
                <a:avLst/>
                <a:gdLst>
                  <a:gd name="T0" fmla="*/ 0 w 96"/>
                  <a:gd name="T1" fmla="*/ 0 h 144"/>
                  <a:gd name="T2" fmla="*/ 60 w 96"/>
                  <a:gd name="T3" fmla="*/ 60 h 144"/>
                  <a:gd name="T4" fmla="*/ 96 w 96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44">
                    <a:moveTo>
                      <a:pt x="0" y="0"/>
                    </a:moveTo>
                    <a:cubicBezTo>
                      <a:pt x="22" y="18"/>
                      <a:pt x="44" y="36"/>
                      <a:pt x="60" y="60"/>
                    </a:cubicBezTo>
                    <a:cubicBezTo>
                      <a:pt x="76" y="84"/>
                      <a:pt x="86" y="114"/>
                      <a:pt x="96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" name="Group 80"/>
            <p:cNvGrpSpPr>
              <a:grpSpLocks/>
            </p:cNvGrpSpPr>
            <p:nvPr/>
          </p:nvGrpSpPr>
          <p:grpSpPr bwMode="auto">
            <a:xfrm>
              <a:off x="3840" y="3540"/>
              <a:ext cx="444" cy="348"/>
              <a:chOff x="3822" y="1308"/>
              <a:chExt cx="444" cy="348"/>
            </a:xfrm>
          </p:grpSpPr>
          <p:sp>
            <p:nvSpPr>
              <p:cNvPr id="47" name="Line 81"/>
              <p:cNvSpPr>
                <a:spLocks noChangeShapeType="1"/>
              </p:cNvSpPr>
              <p:nvPr/>
            </p:nvSpPr>
            <p:spPr bwMode="auto">
              <a:xfrm>
                <a:off x="3846" y="1656"/>
                <a:ext cx="40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Text Box 82"/>
              <p:cNvSpPr txBox="1">
                <a:spLocks noChangeArrowheads="1"/>
              </p:cNvSpPr>
              <p:nvPr/>
            </p:nvSpPr>
            <p:spPr bwMode="auto">
              <a:xfrm>
                <a:off x="3822" y="1308"/>
                <a:ext cx="44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M=2</a:t>
                </a:r>
              </a:p>
            </p:txBody>
          </p:sp>
        </p:grpSp>
      </p:grpSp>
      <p:grpSp>
        <p:nvGrpSpPr>
          <p:cNvPr id="55" name="Group 95"/>
          <p:cNvGrpSpPr>
            <a:grpSpLocks/>
          </p:cNvGrpSpPr>
          <p:nvPr/>
        </p:nvGrpSpPr>
        <p:grpSpPr bwMode="auto">
          <a:xfrm>
            <a:off x="5842681" y="1631367"/>
            <a:ext cx="2840038" cy="4111625"/>
            <a:chOff x="3818" y="1567"/>
            <a:chExt cx="1789" cy="2590"/>
          </a:xfrm>
        </p:grpSpPr>
        <p:sp>
          <p:nvSpPr>
            <p:cNvPr id="56" name="Rectangle 86"/>
            <p:cNvSpPr>
              <a:spLocks noChangeArrowheads="1"/>
            </p:cNvSpPr>
            <p:nvPr/>
          </p:nvSpPr>
          <p:spPr bwMode="auto">
            <a:xfrm>
              <a:off x="3818" y="1711"/>
              <a:ext cx="51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/>
                <a:t>p</a:t>
              </a:r>
              <a:r>
                <a:rPr lang="en-US" altLang="en-US" sz="2000" baseline="-25000"/>
                <a:t>o,initial</a:t>
              </a:r>
            </a:p>
          </p:txBody>
        </p:sp>
        <p:sp>
          <p:nvSpPr>
            <p:cNvPr id="57" name="Rectangle 87"/>
            <p:cNvSpPr>
              <a:spLocks noChangeArrowheads="1"/>
            </p:cNvSpPr>
            <p:nvPr/>
          </p:nvSpPr>
          <p:spPr bwMode="auto">
            <a:xfrm>
              <a:off x="4862" y="1567"/>
              <a:ext cx="51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/>
                <a:t>p</a:t>
              </a:r>
              <a:r>
                <a:rPr lang="en-US" altLang="en-US" sz="2000" baseline="-25000"/>
                <a:t>o,final</a:t>
              </a:r>
            </a:p>
          </p:txBody>
        </p:sp>
        <p:sp>
          <p:nvSpPr>
            <p:cNvPr id="58" name="Rectangle 88"/>
            <p:cNvSpPr>
              <a:spLocks noChangeArrowheads="1"/>
            </p:cNvSpPr>
            <p:nvPr/>
          </p:nvSpPr>
          <p:spPr bwMode="auto">
            <a:xfrm>
              <a:off x="5090" y="2281"/>
              <a:ext cx="51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/>
                <a:t>p</a:t>
              </a:r>
              <a:r>
                <a:rPr lang="en-US" altLang="en-US" sz="2000" baseline="-25000"/>
                <a:t>o,final</a:t>
              </a:r>
            </a:p>
          </p:txBody>
        </p:sp>
        <p:sp>
          <p:nvSpPr>
            <p:cNvPr id="59" name="Rectangle 90"/>
            <p:cNvSpPr>
              <a:spLocks noChangeArrowheads="1"/>
            </p:cNvSpPr>
            <p:nvPr/>
          </p:nvSpPr>
          <p:spPr bwMode="auto">
            <a:xfrm>
              <a:off x="3818" y="2755"/>
              <a:ext cx="51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/>
                <a:t>p</a:t>
              </a:r>
              <a:r>
                <a:rPr lang="en-US" altLang="en-US" sz="2000" baseline="-25000"/>
                <a:t>o,initial</a:t>
              </a:r>
            </a:p>
          </p:txBody>
        </p:sp>
        <p:sp>
          <p:nvSpPr>
            <p:cNvPr id="60" name="Rectangle 89"/>
            <p:cNvSpPr>
              <a:spLocks noChangeArrowheads="1"/>
            </p:cNvSpPr>
            <p:nvPr/>
          </p:nvSpPr>
          <p:spPr bwMode="auto">
            <a:xfrm>
              <a:off x="4958" y="3505"/>
              <a:ext cx="51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/>
                <a:t>p</a:t>
              </a:r>
              <a:r>
                <a:rPr lang="en-US" altLang="en-US" sz="2000" baseline="-25000"/>
                <a:t>o,final</a:t>
              </a:r>
            </a:p>
          </p:txBody>
        </p:sp>
        <p:sp>
          <p:nvSpPr>
            <p:cNvPr id="61" name="Rectangle 91"/>
            <p:cNvSpPr>
              <a:spLocks noChangeArrowheads="1"/>
            </p:cNvSpPr>
            <p:nvPr/>
          </p:nvSpPr>
          <p:spPr bwMode="auto">
            <a:xfrm>
              <a:off x="3818" y="3907"/>
              <a:ext cx="51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/>
                <a:t>p</a:t>
              </a:r>
              <a:r>
                <a:rPr lang="en-US" altLang="en-US" sz="2000" baseline="-25000"/>
                <a:t>o,initial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8483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Solution: Normal vs. Oblique Diffusers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1"/>
            <a:ext cx="8229600" cy="19050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Analysis:</a:t>
            </a:r>
          </a:p>
          <a:p>
            <a:pPr lvl="1"/>
            <a:r>
              <a:rPr lang="en-US" sz="2400" dirty="0"/>
              <a:t>Normal shock diffuser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Single oblique shock (+normal)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672132"/>
              </p:ext>
            </p:extLst>
          </p:nvPr>
        </p:nvGraphicFramePr>
        <p:xfrm>
          <a:off x="609599" y="1866900"/>
          <a:ext cx="509058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6" name="Equation" r:id="rId3" imgW="2349360" imgH="228600" progId="Equation.DSMT4">
                  <p:embed/>
                </p:oleObj>
              </mc:Choice>
              <mc:Fallback>
                <p:oleObj name="Equation" r:id="rId3" imgW="23493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599" y="1866900"/>
                        <a:ext cx="5090583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221233"/>
              </p:ext>
            </p:extLst>
          </p:nvPr>
        </p:nvGraphicFramePr>
        <p:xfrm>
          <a:off x="914400" y="2743200"/>
          <a:ext cx="374332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7" name="Equation" r:id="rId5" imgW="1726920" imgH="241200" progId="Equation.DSMT4">
                  <p:embed/>
                </p:oleObj>
              </mc:Choice>
              <mc:Fallback>
                <p:oleObj name="Equation" r:id="rId5" imgW="172692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43200"/>
                        <a:ext cx="374332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703895"/>
              </p:ext>
            </p:extLst>
          </p:nvPr>
        </p:nvGraphicFramePr>
        <p:xfrm>
          <a:off x="694404" y="3352800"/>
          <a:ext cx="473392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" name="Equation" r:id="rId7" imgW="2184120" imgH="241200" progId="Equation.DSMT4">
                  <p:embed/>
                </p:oleObj>
              </mc:Choice>
              <mc:Fallback>
                <p:oleObj name="Equation" r:id="rId7" imgW="218412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404" y="3352800"/>
                        <a:ext cx="473392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320946"/>
              </p:ext>
            </p:extLst>
          </p:nvPr>
        </p:nvGraphicFramePr>
        <p:xfrm>
          <a:off x="1024283" y="4017778"/>
          <a:ext cx="42100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9" name="Equation" r:id="rId9" imgW="1942920" imgH="228600" progId="Equation.DSMT4">
                  <p:embed/>
                </p:oleObj>
              </mc:Choice>
              <mc:Fallback>
                <p:oleObj name="Equation" r:id="rId9" imgW="194292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283" y="4017778"/>
                        <a:ext cx="42100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4065373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B.1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239057"/>
              </p:ext>
            </p:extLst>
          </p:nvPr>
        </p:nvGraphicFramePr>
        <p:xfrm>
          <a:off x="1005748" y="4648200"/>
          <a:ext cx="3797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0" name="Equation" r:id="rId11" imgW="1752480" imgH="228600" progId="Equation.DSMT4">
                  <p:embed/>
                </p:oleObj>
              </mc:Choice>
              <mc:Fallback>
                <p:oleObj name="Equation" r:id="rId11" imgW="175248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748" y="4648200"/>
                        <a:ext cx="3797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447369"/>
              </p:ext>
            </p:extLst>
          </p:nvPr>
        </p:nvGraphicFramePr>
        <p:xfrm>
          <a:off x="1131888" y="5334000"/>
          <a:ext cx="3962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1" name="Equation" r:id="rId13" imgW="1828800" imgH="228600" progId="Equation.DSMT4">
                  <p:embed/>
                </p:oleObj>
              </mc:Choice>
              <mc:Fallback>
                <p:oleObj name="Equation" r:id="rId13" imgW="1828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5334000"/>
                        <a:ext cx="3962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40724" y="5381595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B.1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11383"/>
              </p:ext>
            </p:extLst>
          </p:nvPr>
        </p:nvGraphicFramePr>
        <p:xfrm>
          <a:off x="5935149" y="4298379"/>
          <a:ext cx="29162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" name="Equation" r:id="rId15" imgW="1346040" imgH="431640" progId="Equation.DSMT4">
                  <p:embed/>
                </p:oleObj>
              </mc:Choice>
              <mc:Fallback>
                <p:oleObj name="Equation" r:id="rId15" imgW="1346040" imgH="4316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5149" y="4298379"/>
                        <a:ext cx="29162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410200" y="5581650"/>
            <a:ext cx="3499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shock inlet – 28% P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loss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Oblique shock inlet – 13.3% P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loss</a:t>
            </a:r>
          </a:p>
        </p:txBody>
      </p:sp>
      <p:grpSp>
        <p:nvGrpSpPr>
          <p:cNvPr id="17" name="Group 146"/>
          <p:cNvGrpSpPr>
            <a:grpSpLocks/>
          </p:cNvGrpSpPr>
          <p:nvPr/>
        </p:nvGrpSpPr>
        <p:grpSpPr bwMode="auto">
          <a:xfrm>
            <a:off x="6045346" y="937532"/>
            <a:ext cx="2597150" cy="1314450"/>
            <a:chOff x="4010" y="1278"/>
            <a:chExt cx="1636" cy="828"/>
          </a:xfrm>
        </p:grpSpPr>
        <p:grpSp>
          <p:nvGrpSpPr>
            <p:cNvPr id="18" name="Group 40"/>
            <p:cNvGrpSpPr>
              <a:grpSpLocks/>
            </p:cNvGrpSpPr>
            <p:nvPr/>
          </p:nvGrpSpPr>
          <p:grpSpPr bwMode="auto">
            <a:xfrm>
              <a:off x="4866" y="1278"/>
              <a:ext cx="780" cy="828"/>
              <a:chOff x="4830" y="1278"/>
              <a:chExt cx="780" cy="828"/>
            </a:xfrm>
          </p:grpSpPr>
          <p:grpSp>
            <p:nvGrpSpPr>
              <p:cNvPr id="24" name="Group 41"/>
              <p:cNvGrpSpPr>
                <a:grpSpLocks/>
              </p:cNvGrpSpPr>
              <p:nvPr/>
            </p:nvGrpSpPr>
            <p:grpSpPr bwMode="auto">
              <a:xfrm>
                <a:off x="4842" y="1278"/>
                <a:ext cx="768" cy="828"/>
                <a:chOff x="4842" y="1278"/>
                <a:chExt cx="768" cy="828"/>
              </a:xfrm>
            </p:grpSpPr>
            <p:sp>
              <p:nvSpPr>
                <p:cNvPr id="26" name="Freeform 42"/>
                <p:cNvSpPr>
                  <a:spLocks/>
                </p:cNvSpPr>
                <p:nvPr/>
              </p:nvSpPr>
              <p:spPr bwMode="auto">
                <a:xfrm>
                  <a:off x="4842" y="1878"/>
                  <a:ext cx="768" cy="228"/>
                </a:xfrm>
                <a:custGeom>
                  <a:avLst/>
                  <a:gdLst>
                    <a:gd name="T0" fmla="*/ 768 w 768"/>
                    <a:gd name="T1" fmla="*/ 228 h 228"/>
                    <a:gd name="T2" fmla="*/ 518 w 768"/>
                    <a:gd name="T3" fmla="*/ 185 h 228"/>
                    <a:gd name="T4" fmla="*/ 264 w 768"/>
                    <a:gd name="T5" fmla="*/ 108 h 228"/>
                    <a:gd name="T6" fmla="*/ 108 w 768"/>
                    <a:gd name="T7" fmla="*/ 36 h 228"/>
                    <a:gd name="T8" fmla="*/ 0 w 768"/>
                    <a:gd name="T9" fmla="*/ 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68" h="228">
                      <a:moveTo>
                        <a:pt x="768" y="228"/>
                      </a:moveTo>
                      <a:cubicBezTo>
                        <a:pt x="726" y="219"/>
                        <a:pt x="602" y="205"/>
                        <a:pt x="518" y="185"/>
                      </a:cubicBezTo>
                      <a:cubicBezTo>
                        <a:pt x="434" y="165"/>
                        <a:pt x="332" y="133"/>
                        <a:pt x="264" y="108"/>
                      </a:cubicBezTo>
                      <a:cubicBezTo>
                        <a:pt x="196" y="83"/>
                        <a:pt x="152" y="54"/>
                        <a:pt x="108" y="36"/>
                      </a:cubicBezTo>
                      <a:cubicBezTo>
                        <a:pt x="64" y="18"/>
                        <a:pt x="22" y="7"/>
                        <a:pt x="0" y="0"/>
                      </a:cubicBez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Freeform 43"/>
                <p:cNvSpPr>
                  <a:spLocks/>
                </p:cNvSpPr>
                <p:nvPr/>
              </p:nvSpPr>
              <p:spPr bwMode="auto">
                <a:xfrm flipV="1">
                  <a:off x="4842" y="1278"/>
                  <a:ext cx="768" cy="228"/>
                </a:xfrm>
                <a:custGeom>
                  <a:avLst/>
                  <a:gdLst>
                    <a:gd name="T0" fmla="*/ 768 w 768"/>
                    <a:gd name="T1" fmla="*/ 228 h 228"/>
                    <a:gd name="T2" fmla="*/ 518 w 768"/>
                    <a:gd name="T3" fmla="*/ 185 h 228"/>
                    <a:gd name="T4" fmla="*/ 264 w 768"/>
                    <a:gd name="T5" fmla="*/ 108 h 228"/>
                    <a:gd name="T6" fmla="*/ 108 w 768"/>
                    <a:gd name="T7" fmla="*/ 36 h 228"/>
                    <a:gd name="T8" fmla="*/ 0 w 768"/>
                    <a:gd name="T9" fmla="*/ 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68" h="228">
                      <a:moveTo>
                        <a:pt x="768" y="228"/>
                      </a:moveTo>
                      <a:cubicBezTo>
                        <a:pt x="726" y="219"/>
                        <a:pt x="602" y="205"/>
                        <a:pt x="518" y="185"/>
                      </a:cubicBezTo>
                      <a:cubicBezTo>
                        <a:pt x="434" y="165"/>
                        <a:pt x="332" y="133"/>
                        <a:pt x="264" y="108"/>
                      </a:cubicBezTo>
                      <a:cubicBezTo>
                        <a:pt x="196" y="83"/>
                        <a:pt x="152" y="54"/>
                        <a:pt x="108" y="36"/>
                      </a:cubicBezTo>
                      <a:cubicBezTo>
                        <a:pt x="64" y="18"/>
                        <a:pt x="22" y="7"/>
                        <a:pt x="0" y="0"/>
                      </a:cubicBez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5" name="Line 44"/>
              <p:cNvSpPr>
                <a:spLocks noChangeShapeType="1"/>
              </p:cNvSpPr>
              <p:nvPr/>
            </p:nvSpPr>
            <p:spPr bwMode="auto">
              <a:xfrm>
                <a:off x="4830" y="1506"/>
                <a:ext cx="0" cy="372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" name="Group 124"/>
            <p:cNvGrpSpPr>
              <a:grpSpLocks/>
            </p:cNvGrpSpPr>
            <p:nvPr/>
          </p:nvGrpSpPr>
          <p:grpSpPr bwMode="auto">
            <a:xfrm>
              <a:off x="4014" y="1308"/>
              <a:ext cx="540" cy="349"/>
              <a:chOff x="4014" y="1308"/>
              <a:chExt cx="540" cy="349"/>
            </a:xfrm>
          </p:grpSpPr>
          <p:sp>
            <p:nvSpPr>
              <p:cNvPr id="22" name="Line 46"/>
              <p:cNvSpPr>
                <a:spLocks noChangeShapeType="1"/>
              </p:cNvSpPr>
              <p:nvPr/>
            </p:nvSpPr>
            <p:spPr bwMode="auto">
              <a:xfrm>
                <a:off x="4038" y="1656"/>
                <a:ext cx="496" cy="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Text Box 47"/>
              <p:cNvSpPr txBox="1">
                <a:spLocks noChangeArrowheads="1"/>
              </p:cNvSpPr>
              <p:nvPr/>
            </p:nvSpPr>
            <p:spPr bwMode="auto">
              <a:xfrm>
                <a:off x="4014" y="1308"/>
                <a:ext cx="54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M</a:t>
                </a:r>
                <a:r>
                  <a:rPr lang="en-US" altLang="en-US" sz="2000" baseline="-25000"/>
                  <a:t>1</a:t>
                </a:r>
                <a:r>
                  <a:rPr lang="en-US" altLang="en-US" sz="2000"/>
                  <a:t>=2</a:t>
                </a:r>
              </a:p>
            </p:txBody>
          </p:sp>
        </p:grpSp>
        <p:sp>
          <p:nvSpPr>
            <p:cNvPr id="20" name="Rectangle 89"/>
            <p:cNvSpPr>
              <a:spLocks noChangeArrowheads="1"/>
            </p:cNvSpPr>
            <p:nvPr/>
          </p:nvSpPr>
          <p:spPr bwMode="auto">
            <a:xfrm>
              <a:off x="4010" y="1711"/>
              <a:ext cx="51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/>
                <a:t>p</a:t>
              </a:r>
              <a:r>
                <a:rPr lang="en-US" altLang="en-US" sz="2000" baseline="-25000"/>
                <a:t>o1</a:t>
              </a:r>
            </a:p>
          </p:txBody>
        </p:sp>
        <p:sp>
          <p:nvSpPr>
            <p:cNvPr id="21" name="Rectangle 90"/>
            <p:cNvSpPr>
              <a:spLocks noChangeArrowheads="1"/>
            </p:cNvSpPr>
            <p:nvPr/>
          </p:nvSpPr>
          <p:spPr bwMode="auto">
            <a:xfrm>
              <a:off x="4862" y="1567"/>
              <a:ext cx="6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/>
                <a:t>M</a:t>
              </a:r>
              <a:r>
                <a:rPr lang="en-US" altLang="en-US" sz="2000" baseline="-25000"/>
                <a:t>2</a:t>
              </a:r>
              <a:r>
                <a:rPr lang="en-US" altLang="en-US" sz="2000"/>
                <a:t>, p</a:t>
              </a:r>
              <a:r>
                <a:rPr lang="en-US" altLang="en-US" sz="2000" baseline="-25000"/>
                <a:t>o2</a:t>
              </a:r>
            </a:p>
          </p:txBody>
        </p:sp>
      </p:grpSp>
      <p:grpSp>
        <p:nvGrpSpPr>
          <p:cNvPr id="28" name="Group 149"/>
          <p:cNvGrpSpPr>
            <a:grpSpLocks/>
          </p:cNvGrpSpPr>
          <p:nvPr/>
        </p:nvGrpSpPr>
        <p:grpSpPr bwMode="auto">
          <a:xfrm>
            <a:off x="6040584" y="2329770"/>
            <a:ext cx="2863850" cy="2008187"/>
            <a:chOff x="4007" y="2155"/>
            <a:chExt cx="1804" cy="1265"/>
          </a:xfrm>
        </p:grpSpPr>
        <p:grpSp>
          <p:nvGrpSpPr>
            <p:cNvPr id="29" name="Group 128"/>
            <p:cNvGrpSpPr>
              <a:grpSpLocks/>
            </p:cNvGrpSpPr>
            <p:nvPr/>
          </p:nvGrpSpPr>
          <p:grpSpPr bwMode="auto">
            <a:xfrm>
              <a:off x="4020" y="2412"/>
              <a:ext cx="1536" cy="1008"/>
              <a:chOff x="4020" y="2412"/>
              <a:chExt cx="1536" cy="1008"/>
            </a:xfrm>
          </p:grpSpPr>
          <p:grpSp>
            <p:nvGrpSpPr>
              <p:cNvPr id="35" name="Group 127"/>
              <p:cNvGrpSpPr>
                <a:grpSpLocks/>
              </p:cNvGrpSpPr>
              <p:nvPr/>
            </p:nvGrpSpPr>
            <p:grpSpPr bwMode="auto">
              <a:xfrm>
                <a:off x="4524" y="2412"/>
                <a:ext cx="1032" cy="1008"/>
                <a:chOff x="4524" y="2412"/>
                <a:chExt cx="1032" cy="1008"/>
              </a:xfrm>
            </p:grpSpPr>
            <p:grpSp>
              <p:nvGrpSpPr>
                <p:cNvPr id="39" name="Group 100"/>
                <p:cNvGrpSpPr>
                  <a:grpSpLocks/>
                </p:cNvGrpSpPr>
                <p:nvPr/>
              </p:nvGrpSpPr>
              <p:grpSpPr bwMode="auto">
                <a:xfrm>
                  <a:off x="4524" y="2412"/>
                  <a:ext cx="1032" cy="1008"/>
                  <a:chOff x="4542" y="2208"/>
                  <a:chExt cx="1032" cy="1008"/>
                </a:xfrm>
              </p:grpSpPr>
              <p:grpSp>
                <p:nvGrpSpPr>
                  <p:cNvPr id="42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4890" y="2286"/>
                    <a:ext cx="684" cy="828"/>
                    <a:chOff x="5034" y="2334"/>
                    <a:chExt cx="684" cy="828"/>
                  </a:xfrm>
                </p:grpSpPr>
                <p:sp>
                  <p:nvSpPr>
                    <p:cNvPr id="48" name="Freeform 102"/>
                    <p:cNvSpPr>
                      <a:spLocks/>
                    </p:cNvSpPr>
                    <p:nvPr/>
                  </p:nvSpPr>
                  <p:spPr bwMode="auto">
                    <a:xfrm>
                      <a:off x="5034" y="3042"/>
                      <a:ext cx="684" cy="120"/>
                    </a:xfrm>
                    <a:custGeom>
                      <a:avLst/>
                      <a:gdLst>
                        <a:gd name="T0" fmla="*/ 684 w 684"/>
                        <a:gd name="T1" fmla="*/ 120 h 120"/>
                        <a:gd name="T2" fmla="*/ 432 w 684"/>
                        <a:gd name="T3" fmla="*/ 108 h 120"/>
                        <a:gd name="T4" fmla="*/ 168 w 684"/>
                        <a:gd name="T5" fmla="*/ 48 h 120"/>
                        <a:gd name="T6" fmla="*/ 0 w 684"/>
                        <a:gd name="T7" fmla="*/ 0 h 12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0" t="0" r="r" b="b"/>
                      <a:pathLst>
                        <a:path w="684" h="120">
                          <a:moveTo>
                            <a:pt x="684" y="120"/>
                          </a:moveTo>
                          <a:cubicBezTo>
                            <a:pt x="642" y="118"/>
                            <a:pt x="518" y="120"/>
                            <a:pt x="432" y="108"/>
                          </a:cubicBezTo>
                          <a:cubicBezTo>
                            <a:pt x="346" y="96"/>
                            <a:pt x="240" y="66"/>
                            <a:pt x="168" y="48"/>
                          </a:cubicBezTo>
                          <a:cubicBezTo>
                            <a:pt x="96" y="30"/>
                            <a:pt x="35" y="10"/>
                            <a:pt x="0" y="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9" name="Freeform 103"/>
                    <p:cNvSpPr>
                      <a:spLocks/>
                    </p:cNvSpPr>
                    <p:nvPr/>
                  </p:nvSpPr>
                  <p:spPr bwMode="auto">
                    <a:xfrm flipV="1">
                      <a:off x="5034" y="2334"/>
                      <a:ext cx="684" cy="120"/>
                    </a:xfrm>
                    <a:custGeom>
                      <a:avLst/>
                      <a:gdLst>
                        <a:gd name="T0" fmla="*/ 684 w 684"/>
                        <a:gd name="T1" fmla="*/ 120 h 120"/>
                        <a:gd name="T2" fmla="*/ 432 w 684"/>
                        <a:gd name="T3" fmla="*/ 108 h 120"/>
                        <a:gd name="T4" fmla="*/ 168 w 684"/>
                        <a:gd name="T5" fmla="*/ 48 h 120"/>
                        <a:gd name="T6" fmla="*/ 0 w 684"/>
                        <a:gd name="T7" fmla="*/ 0 h 12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0" t="0" r="r" b="b"/>
                      <a:pathLst>
                        <a:path w="684" h="120">
                          <a:moveTo>
                            <a:pt x="684" y="120"/>
                          </a:moveTo>
                          <a:cubicBezTo>
                            <a:pt x="642" y="118"/>
                            <a:pt x="518" y="120"/>
                            <a:pt x="432" y="108"/>
                          </a:cubicBezTo>
                          <a:cubicBezTo>
                            <a:pt x="346" y="96"/>
                            <a:pt x="240" y="66"/>
                            <a:pt x="168" y="48"/>
                          </a:cubicBezTo>
                          <a:cubicBezTo>
                            <a:pt x="96" y="30"/>
                            <a:pt x="35" y="10"/>
                            <a:pt x="0" y="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3" name="Line 104"/>
                  <p:cNvSpPr>
                    <a:spLocks noChangeShapeType="1"/>
                  </p:cNvSpPr>
                  <p:nvPr/>
                </p:nvSpPr>
                <p:spPr bwMode="auto">
                  <a:xfrm>
                    <a:off x="4896" y="2424"/>
                    <a:ext cx="48" cy="181"/>
                  </a:xfrm>
                  <a:prstGeom prst="line">
                    <a:avLst/>
                  </a:prstGeom>
                  <a:noFill/>
                  <a:ln w="19050">
                    <a:solidFill>
                      <a:srgbClr val="99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" name="Line 10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42" y="2208"/>
                    <a:ext cx="360" cy="504"/>
                  </a:xfrm>
                  <a:prstGeom prst="line">
                    <a:avLst/>
                  </a:prstGeom>
                  <a:noFill/>
                  <a:ln w="19050">
                    <a:solidFill>
                      <a:srgbClr val="99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" name="Line 10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896" y="2808"/>
                    <a:ext cx="48" cy="181"/>
                  </a:xfrm>
                  <a:prstGeom prst="line">
                    <a:avLst/>
                  </a:prstGeom>
                  <a:noFill/>
                  <a:ln w="19050">
                    <a:solidFill>
                      <a:srgbClr val="99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" name="Line 107"/>
                  <p:cNvSpPr>
                    <a:spLocks noChangeShapeType="1"/>
                  </p:cNvSpPr>
                  <p:nvPr/>
                </p:nvSpPr>
                <p:spPr bwMode="auto">
                  <a:xfrm>
                    <a:off x="4542" y="2712"/>
                    <a:ext cx="360" cy="504"/>
                  </a:xfrm>
                  <a:prstGeom prst="line">
                    <a:avLst/>
                  </a:prstGeom>
                  <a:noFill/>
                  <a:ln w="19050">
                    <a:solidFill>
                      <a:srgbClr val="99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AutoShape 108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4704" y="2370"/>
                    <a:ext cx="348" cy="660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chemeClr val="bg1">
                      <a:lumMod val="65000"/>
                    </a:schemeClr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0" name="Freeform 109"/>
                <p:cNvSpPr>
                  <a:spLocks/>
                </p:cNvSpPr>
                <p:nvPr/>
              </p:nvSpPr>
              <p:spPr bwMode="auto">
                <a:xfrm>
                  <a:off x="4848" y="2820"/>
                  <a:ext cx="62" cy="180"/>
                </a:xfrm>
                <a:custGeom>
                  <a:avLst/>
                  <a:gdLst>
                    <a:gd name="T0" fmla="*/ 0 w 62"/>
                    <a:gd name="T1" fmla="*/ 0 h 180"/>
                    <a:gd name="T2" fmla="*/ 45 w 62"/>
                    <a:gd name="T3" fmla="*/ 60 h 180"/>
                    <a:gd name="T4" fmla="*/ 60 w 62"/>
                    <a:gd name="T5" fmla="*/ 120 h 180"/>
                    <a:gd name="T6" fmla="*/ 30 w 62"/>
                    <a:gd name="T7" fmla="*/ 180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2" h="180">
                      <a:moveTo>
                        <a:pt x="0" y="0"/>
                      </a:moveTo>
                      <a:cubicBezTo>
                        <a:pt x="17" y="18"/>
                        <a:pt x="35" y="40"/>
                        <a:pt x="45" y="60"/>
                      </a:cubicBezTo>
                      <a:cubicBezTo>
                        <a:pt x="55" y="80"/>
                        <a:pt x="62" y="100"/>
                        <a:pt x="60" y="120"/>
                      </a:cubicBezTo>
                      <a:cubicBezTo>
                        <a:pt x="58" y="140"/>
                        <a:pt x="36" y="168"/>
                        <a:pt x="30" y="18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Text Box 110"/>
                <p:cNvSpPr txBox="1">
                  <a:spLocks noChangeArrowheads="1"/>
                </p:cNvSpPr>
                <p:nvPr/>
              </p:nvSpPr>
              <p:spPr bwMode="auto">
                <a:xfrm>
                  <a:off x="4896" y="2772"/>
                  <a:ext cx="45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 dirty="0"/>
                    <a:t>20</a:t>
                  </a:r>
                  <a:r>
                    <a:rPr lang="en-US" altLang="en-US" sz="2000" dirty="0">
                      <a:cs typeface="Times New Roman" pitchFamily="18" charset="0"/>
                    </a:rPr>
                    <a:t>°</a:t>
                  </a:r>
                  <a:endParaRPr lang="en-US" altLang="en-US" sz="2000" dirty="0"/>
                </a:p>
              </p:txBody>
            </p:sp>
          </p:grpSp>
          <p:grpSp>
            <p:nvGrpSpPr>
              <p:cNvPr id="36" name="Group 126"/>
              <p:cNvGrpSpPr>
                <a:grpSpLocks/>
              </p:cNvGrpSpPr>
              <p:nvPr/>
            </p:nvGrpSpPr>
            <p:grpSpPr bwMode="auto">
              <a:xfrm>
                <a:off x="4020" y="2586"/>
                <a:ext cx="504" cy="348"/>
                <a:chOff x="4020" y="2586"/>
                <a:chExt cx="504" cy="348"/>
              </a:xfrm>
            </p:grpSpPr>
            <p:sp>
              <p:nvSpPr>
                <p:cNvPr id="37" name="Line 112"/>
                <p:cNvSpPr>
                  <a:spLocks noChangeShapeType="1"/>
                </p:cNvSpPr>
                <p:nvPr/>
              </p:nvSpPr>
              <p:spPr bwMode="auto">
                <a:xfrm>
                  <a:off x="4044" y="2934"/>
                  <a:ext cx="40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Text Box 113"/>
                <p:cNvSpPr txBox="1">
                  <a:spLocks noChangeArrowheads="1"/>
                </p:cNvSpPr>
                <p:nvPr/>
              </p:nvSpPr>
              <p:spPr bwMode="auto">
                <a:xfrm>
                  <a:off x="4020" y="2586"/>
                  <a:ext cx="50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/>
                    <a:t>M</a:t>
                  </a:r>
                  <a:r>
                    <a:rPr lang="en-US" altLang="en-US" sz="2000" baseline="-25000"/>
                    <a:t>1</a:t>
                  </a:r>
                  <a:r>
                    <a:rPr lang="en-US" altLang="en-US" sz="2000"/>
                    <a:t>=2</a:t>
                  </a:r>
                </a:p>
              </p:txBody>
            </p:sp>
          </p:grpSp>
        </p:grpSp>
        <p:sp>
          <p:nvSpPr>
            <p:cNvPr id="30" name="Rectangle 114"/>
            <p:cNvSpPr>
              <a:spLocks noChangeArrowheads="1"/>
            </p:cNvSpPr>
            <p:nvPr/>
          </p:nvSpPr>
          <p:spPr bwMode="auto">
            <a:xfrm>
              <a:off x="4961" y="2155"/>
              <a:ext cx="6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M</a:t>
              </a:r>
              <a:r>
                <a:rPr lang="en-US" altLang="en-US" sz="2000" baseline="-25000"/>
                <a:t>2</a:t>
              </a:r>
              <a:r>
                <a:rPr lang="en-US" altLang="en-US" sz="2000"/>
                <a:t>, p</a:t>
              </a:r>
              <a:r>
                <a:rPr lang="en-US" altLang="en-US" sz="2000" baseline="-25000"/>
                <a:t>o,2</a:t>
              </a:r>
            </a:p>
          </p:txBody>
        </p:sp>
        <p:sp>
          <p:nvSpPr>
            <p:cNvPr id="31" name="Rectangle 116"/>
            <p:cNvSpPr>
              <a:spLocks noChangeArrowheads="1"/>
            </p:cNvSpPr>
            <p:nvPr/>
          </p:nvSpPr>
          <p:spPr bwMode="auto">
            <a:xfrm>
              <a:off x="4007" y="2971"/>
              <a:ext cx="3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p</a:t>
              </a:r>
              <a:r>
                <a:rPr lang="en-US" altLang="en-US" sz="2000" baseline="-25000"/>
                <a:t>o1</a:t>
              </a:r>
            </a:p>
          </p:txBody>
        </p:sp>
        <p:sp>
          <p:nvSpPr>
            <p:cNvPr id="32" name="Rectangle 118"/>
            <p:cNvSpPr>
              <a:spLocks noChangeArrowheads="1"/>
            </p:cNvSpPr>
            <p:nvPr/>
          </p:nvSpPr>
          <p:spPr bwMode="auto">
            <a:xfrm>
              <a:off x="5237" y="2503"/>
              <a:ext cx="57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M</a:t>
              </a:r>
              <a:r>
                <a:rPr lang="en-US" altLang="en-US" sz="2000" baseline="-25000"/>
                <a:t>3</a:t>
              </a:r>
              <a:r>
                <a:rPr lang="en-US" altLang="en-US" sz="2000"/>
                <a:t>, p</a:t>
              </a:r>
              <a:r>
                <a:rPr lang="en-US" altLang="en-US" sz="2000" baseline="-25000"/>
                <a:t>o3</a:t>
              </a:r>
            </a:p>
          </p:txBody>
        </p:sp>
        <p:sp>
          <p:nvSpPr>
            <p:cNvPr id="33" name="Line 119"/>
            <p:cNvSpPr>
              <a:spLocks noChangeShapeType="1"/>
            </p:cNvSpPr>
            <p:nvPr/>
          </p:nvSpPr>
          <p:spPr bwMode="auto">
            <a:xfrm flipH="1">
              <a:off x="4758" y="2412"/>
              <a:ext cx="264" cy="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120"/>
            <p:cNvSpPr>
              <a:spLocks noChangeShapeType="1"/>
            </p:cNvSpPr>
            <p:nvPr/>
          </p:nvSpPr>
          <p:spPr bwMode="auto">
            <a:xfrm flipH="1">
              <a:off x="4938" y="2676"/>
              <a:ext cx="300" cy="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3190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Solution: Normal vs. Oblique Diffusers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6200" y="1066801"/>
            <a:ext cx="8229600" cy="91439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Analysis:</a:t>
            </a:r>
          </a:p>
          <a:p>
            <a:pPr lvl="1"/>
            <a:r>
              <a:rPr lang="en-US" sz="2400" dirty="0"/>
              <a:t>Two 5</a:t>
            </a:r>
            <a:r>
              <a:rPr lang="en-US" sz="2400" baseline="30000" dirty="0"/>
              <a:t>o</a:t>
            </a:r>
            <a:r>
              <a:rPr lang="en-US" sz="2400" dirty="0"/>
              <a:t> turns (+normal shock)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284101"/>
              </p:ext>
            </p:extLst>
          </p:nvPr>
        </p:nvGraphicFramePr>
        <p:xfrm>
          <a:off x="774700" y="1970088"/>
          <a:ext cx="371633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4" name="Equation" r:id="rId3" imgW="1714320" imgH="241200" progId="Equation.DSMT4">
                  <p:embed/>
                </p:oleObj>
              </mc:Choice>
              <mc:Fallback>
                <p:oleObj name="Equation" r:id="rId3" imgW="171432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1970088"/>
                        <a:ext cx="3716338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254224"/>
              </p:ext>
            </p:extLst>
          </p:nvPr>
        </p:nvGraphicFramePr>
        <p:xfrm>
          <a:off x="500063" y="2362200"/>
          <a:ext cx="48164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5" name="Equation" r:id="rId5" imgW="2222280" imgH="241200" progId="Equation.DSMT4">
                  <p:embed/>
                </p:oleObj>
              </mc:Choice>
              <mc:Fallback>
                <p:oleObj name="Equation" r:id="rId5" imgW="2222280" imgH="241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2362200"/>
                        <a:ext cx="4816475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580184"/>
              </p:ext>
            </p:extLst>
          </p:nvPr>
        </p:nvGraphicFramePr>
        <p:xfrm>
          <a:off x="914400" y="2819400"/>
          <a:ext cx="42100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6" name="Equation" r:id="rId7" imgW="1942920" imgH="228600" progId="Equation.DSMT4">
                  <p:embed/>
                </p:oleObj>
              </mc:Choice>
              <mc:Fallback>
                <p:oleObj name="Equation" r:id="rId7" imgW="19429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19400"/>
                        <a:ext cx="42100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47317" y="2866995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B.1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310048"/>
              </p:ext>
            </p:extLst>
          </p:nvPr>
        </p:nvGraphicFramePr>
        <p:xfrm>
          <a:off x="792163" y="3267075"/>
          <a:ext cx="39338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7" name="Equation" r:id="rId9" imgW="1815840" imgH="228600" progId="Equation.DSMT4">
                  <p:embed/>
                </p:oleObj>
              </mc:Choice>
              <mc:Fallback>
                <p:oleObj name="Equation" r:id="rId9" imgW="181584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3" y="3267075"/>
                        <a:ext cx="393382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224440"/>
              </p:ext>
            </p:extLst>
          </p:nvPr>
        </p:nvGraphicFramePr>
        <p:xfrm>
          <a:off x="1062038" y="3733800"/>
          <a:ext cx="42116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8" name="Equation" r:id="rId11" imgW="1942920" imgH="241200" progId="Equation.DSMT4">
                  <p:embed/>
                </p:oleObj>
              </mc:Choice>
              <mc:Fallback>
                <p:oleObj name="Equation" r:id="rId11" imgW="194292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3733800"/>
                        <a:ext cx="4211637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66400" y="3832319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C.1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35087"/>
              </p:ext>
            </p:extLst>
          </p:nvPr>
        </p:nvGraphicFramePr>
        <p:xfrm>
          <a:off x="595313" y="4203700"/>
          <a:ext cx="48720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9" name="Equation" r:id="rId13" imgW="2247840" imgH="241200" progId="Equation.DSMT4">
                  <p:embed/>
                </p:oleObj>
              </mc:Choice>
              <mc:Fallback>
                <p:oleObj name="Equation" r:id="rId13" imgW="224784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3" y="4203700"/>
                        <a:ext cx="4872037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268411"/>
              </p:ext>
            </p:extLst>
          </p:nvPr>
        </p:nvGraphicFramePr>
        <p:xfrm>
          <a:off x="1033463" y="4648200"/>
          <a:ext cx="42386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0" name="Equation" r:id="rId15" imgW="1955520" imgH="228600" progId="Equation.DSMT4">
                  <p:embed/>
                </p:oleObj>
              </mc:Choice>
              <mc:Fallback>
                <p:oleObj name="Equation" r:id="rId15" imgW="19555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463" y="4648200"/>
                        <a:ext cx="423862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81182" y="4695795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B.1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492985"/>
              </p:ext>
            </p:extLst>
          </p:nvPr>
        </p:nvGraphicFramePr>
        <p:xfrm>
          <a:off x="895865" y="5257800"/>
          <a:ext cx="39893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1" name="Equation" r:id="rId17" imgW="1841400" imgH="228600" progId="Equation.DSMT4">
                  <p:embed/>
                </p:oleObj>
              </mc:Choice>
              <mc:Fallback>
                <p:oleObj name="Equation" r:id="rId17" imgW="18414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865" y="5257800"/>
                        <a:ext cx="39893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506650"/>
              </p:ext>
            </p:extLst>
          </p:nvPr>
        </p:nvGraphicFramePr>
        <p:xfrm>
          <a:off x="854075" y="5867400"/>
          <a:ext cx="4292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2" name="Equation" r:id="rId19" imgW="1981080" imgH="228600" progId="Equation.DSMT4">
                  <p:embed/>
                </p:oleObj>
              </mc:Choice>
              <mc:Fallback>
                <p:oleObj name="Equation" r:id="rId19" imgW="1981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5" y="5867400"/>
                        <a:ext cx="4292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28782" y="5914995"/>
            <a:ext cx="548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B.1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425734"/>
              </p:ext>
            </p:extLst>
          </p:nvPr>
        </p:nvGraphicFramePr>
        <p:xfrm>
          <a:off x="6019800" y="3356640"/>
          <a:ext cx="2338388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3" name="Equation" r:id="rId21" imgW="1079280" imgH="634680" progId="Equation.DSMT4">
                  <p:embed/>
                </p:oleObj>
              </mc:Choice>
              <mc:Fallback>
                <p:oleObj name="Equation" r:id="rId21" imgW="1079280" imgH="6346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56640"/>
                        <a:ext cx="2338388" cy="137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248400" y="4895850"/>
            <a:ext cx="23839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Double oblique shock inlet – 12.7% P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loss</a:t>
            </a:r>
          </a:p>
        </p:txBody>
      </p:sp>
      <p:grpSp>
        <p:nvGrpSpPr>
          <p:cNvPr id="21" name="Group 82"/>
          <p:cNvGrpSpPr>
            <a:grpSpLocks/>
          </p:cNvGrpSpPr>
          <p:nvPr/>
        </p:nvGrpSpPr>
        <p:grpSpPr bwMode="auto">
          <a:xfrm>
            <a:off x="5831681" y="1018042"/>
            <a:ext cx="3157538" cy="2093912"/>
            <a:chOff x="3768" y="1285"/>
            <a:chExt cx="1989" cy="1319"/>
          </a:xfrm>
        </p:grpSpPr>
        <p:sp>
          <p:nvSpPr>
            <p:cNvPr id="23" name="Rectangle 36"/>
            <p:cNvSpPr>
              <a:spLocks noChangeArrowheads="1"/>
            </p:cNvSpPr>
            <p:nvPr/>
          </p:nvSpPr>
          <p:spPr bwMode="auto">
            <a:xfrm>
              <a:off x="4841" y="1285"/>
              <a:ext cx="6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M</a:t>
              </a:r>
              <a:r>
                <a:rPr lang="en-US" altLang="en-US" sz="2000" baseline="-25000"/>
                <a:t>2</a:t>
              </a:r>
              <a:r>
                <a:rPr lang="en-US" altLang="en-US" sz="2000"/>
                <a:t>, p</a:t>
              </a:r>
              <a:r>
                <a:rPr lang="en-US" altLang="en-US" sz="2000" baseline="-25000"/>
                <a:t>o,2</a:t>
              </a:r>
            </a:p>
          </p:txBody>
        </p:sp>
        <p:sp>
          <p:nvSpPr>
            <p:cNvPr id="24" name="Rectangle 37"/>
            <p:cNvSpPr>
              <a:spLocks noChangeArrowheads="1"/>
            </p:cNvSpPr>
            <p:nvPr/>
          </p:nvSpPr>
          <p:spPr bwMode="auto">
            <a:xfrm>
              <a:off x="4007" y="2101"/>
              <a:ext cx="3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p</a:t>
              </a:r>
              <a:r>
                <a:rPr lang="en-US" altLang="en-US" sz="2000" baseline="-25000"/>
                <a:t>o1</a:t>
              </a:r>
            </a:p>
          </p:txBody>
        </p:sp>
        <p:sp>
          <p:nvSpPr>
            <p:cNvPr id="25" name="Rectangle 38"/>
            <p:cNvSpPr>
              <a:spLocks noChangeArrowheads="1"/>
            </p:cNvSpPr>
            <p:nvPr/>
          </p:nvSpPr>
          <p:spPr bwMode="auto">
            <a:xfrm>
              <a:off x="5183" y="1465"/>
              <a:ext cx="57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M</a:t>
              </a:r>
              <a:r>
                <a:rPr lang="en-US" altLang="en-US" sz="2000" baseline="-25000"/>
                <a:t>3</a:t>
              </a:r>
              <a:r>
                <a:rPr lang="en-US" altLang="en-US" sz="2000"/>
                <a:t>, p</a:t>
              </a:r>
              <a:r>
                <a:rPr lang="en-US" altLang="en-US" sz="2000" baseline="-25000"/>
                <a:t>o3</a:t>
              </a:r>
            </a:p>
          </p:txBody>
        </p:sp>
        <p:sp>
          <p:nvSpPr>
            <p:cNvPr id="26" name="Line 39"/>
            <p:cNvSpPr>
              <a:spLocks noChangeShapeType="1"/>
            </p:cNvSpPr>
            <p:nvPr/>
          </p:nvSpPr>
          <p:spPr bwMode="auto">
            <a:xfrm flipH="1">
              <a:off x="4758" y="1542"/>
              <a:ext cx="264" cy="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40"/>
            <p:cNvSpPr>
              <a:spLocks noChangeShapeType="1"/>
            </p:cNvSpPr>
            <p:nvPr/>
          </p:nvSpPr>
          <p:spPr bwMode="auto">
            <a:xfrm flipH="1">
              <a:off x="4854" y="1674"/>
              <a:ext cx="348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" name="Group 48"/>
            <p:cNvGrpSpPr>
              <a:grpSpLocks/>
            </p:cNvGrpSpPr>
            <p:nvPr/>
          </p:nvGrpSpPr>
          <p:grpSpPr bwMode="auto">
            <a:xfrm>
              <a:off x="3768" y="1662"/>
              <a:ext cx="1770" cy="942"/>
              <a:chOff x="3840" y="3432"/>
              <a:chExt cx="1770" cy="942"/>
            </a:xfrm>
          </p:grpSpPr>
          <p:grpSp>
            <p:nvGrpSpPr>
              <p:cNvPr id="29" name="Group 49"/>
              <p:cNvGrpSpPr>
                <a:grpSpLocks/>
              </p:cNvGrpSpPr>
              <p:nvPr/>
            </p:nvGrpSpPr>
            <p:grpSpPr bwMode="auto">
              <a:xfrm>
                <a:off x="4926" y="3474"/>
                <a:ext cx="684" cy="828"/>
                <a:chOff x="5034" y="2334"/>
                <a:chExt cx="684" cy="828"/>
              </a:xfrm>
            </p:grpSpPr>
            <p:sp>
              <p:nvSpPr>
                <p:cNvPr id="50" name="Freeform 50"/>
                <p:cNvSpPr>
                  <a:spLocks/>
                </p:cNvSpPr>
                <p:nvPr/>
              </p:nvSpPr>
              <p:spPr bwMode="auto">
                <a:xfrm>
                  <a:off x="5034" y="3042"/>
                  <a:ext cx="684" cy="120"/>
                </a:xfrm>
                <a:custGeom>
                  <a:avLst/>
                  <a:gdLst>
                    <a:gd name="T0" fmla="*/ 684 w 684"/>
                    <a:gd name="T1" fmla="*/ 120 h 120"/>
                    <a:gd name="T2" fmla="*/ 432 w 684"/>
                    <a:gd name="T3" fmla="*/ 108 h 120"/>
                    <a:gd name="T4" fmla="*/ 168 w 684"/>
                    <a:gd name="T5" fmla="*/ 48 h 120"/>
                    <a:gd name="T6" fmla="*/ 0 w 684"/>
                    <a:gd name="T7" fmla="*/ 0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84" h="120">
                      <a:moveTo>
                        <a:pt x="684" y="120"/>
                      </a:moveTo>
                      <a:cubicBezTo>
                        <a:pt x="642" y="118"/>
                        <a:pt x="518" y="120"/>
                        <a:pt x="432" y="108"/>
                      </a:cubicBezTo>
                      <a:cubicBezTo>
                        <a:pt x="346" y="96"/>
                        <a:pt x="240" y="66"/>
                        <a:pt x="168" y="48"/>
                      </a:cubicBezTo>
                      <a:cubicBezTo>
                        <a:pt x="96" y="30"/>
                        <a:pt x="35" y="10"/>
                        <a:pt x="0" y="0"/>
                      </a:cubicBez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Freeform 51"/>
                <p:cNvSpPr>
                  <a:spLocks/>
                </p:cNvSpPr>
                <p:nvPr/>
              </p:nvSpPr>
              <p:spPr bwMode="auto">
                <a:xfrm flipV="1">
                  <a:off x="5034" y="2334"/>
                  <a:ext cx="684" cy="120"/>
                </a:xfrm>
                <a:custGeom>
                  <a:avLst/>
                  <a:gdLst>
                    <a:gd name="T0" fmla="*/ 684 w 684"/>
                    <a:gd name="T1" fmla="*/ 120 h 120"/>
                    <a:gd name="T2" fmla="*/ 432 w 684"/>
                    <a:gd name="T3" fmla="*/ 108 h 120"/>
                    <a:gd name="T4" fmla="*/ 168 w 684"/>
                    <a:gd name="T5" fmla="*/ 48 h 120"/>
                    <a:gd name="T6" fmla="*/ 0 w 684"/>
                    <a:gd name="T7" fmla="*/ 0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84" h="120">
                      <a:moveTo>
                        <a:pt x="684" y="120"/>
                      </a:moveTo>
                      <a:cubicBezTo>
                        <a:pt x="642" y="118"/>
                        <a:pt x="518" y="120"/>
                        <a:pt x="432" y="108"/>
                      </a:cubicBezTo>
                      <a:cubicBezTo>
                        <a:pt x="346" y="96"/>
                        <a:pt x="240" y="66"/>
                        <a:pt x="168" y="48"/>
                      </a:cubicBezTo>
                      <a:cubicBezTo>
                        <a:pt x="96" y="30"/>
                        <a:pt x="35" y="10"/>
                        <a:pt x="0" y="0"/>
                      </a:cubicBez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" name="Line 52"/>
              <p:cNvSpPr>
                <a:spLocks noChangeShapeType="1"/>
              </p:cNvSpPr>
              <p:nvPr/>
            </p:nvSpPr>
            <p:spPr bwMode="auto">
              <a:xfrm>
                <a:off x="4932" y="3612"/>
                <a:ext cx="48" cy="18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53"/>
              <p:cNvSpPr>
                <a:spLocks noChangeShapeType="1"/>
              </p:cNvSpPr>
              <p:nvPr/>
            </p:nvSpPr>
            <p:spPr bwMode="auto">
              <a:xfrm flipV="1">
                <a:off x="4932" y="3996"/>
                <a:ext cx="48" cy="181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" name="Group 54"/>
              <p:cNvGrpSpPr>
                <a:grpSpLocks/>
              </p:cNvGrpSpPr>
              <p:nvPr/>
            </p:nvGrpSpPr>
            <p:grpSpPr bwMode="auto">
              <a:xfrm>
                <a:off x="4416" y="3480"/>
                <a:ext cx="480" cy="840"/>
                <a:chOff x="4578" y="3396"/>
                <a:chExt cx="360" cy="1008"/>
              </a:xfrm>
            </p:grpSpPr>
            <p:sp>
              <p:nvSpPr>
                <p:cNvPr id="48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4578" y="3396"/>
                  <a:ext cx="360" cy="504"/>
                </a:xfrm>
                <a:prstGeom prst="line">
                  <a:avLst/>
                </a:prstGeom>
                <a:noFill/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Line 56"/>
                <p:cNvSpPr>
                  <a:spLocks noChangeShapeType="1"/>
                </p:cNvSpPr>
                <p:nvPr/>
              </p:nvSpPr>
              <p:spPr bwMode="auto">
                <a:xfrm>
                  <a:off x="4578" y="3900"/>
                  <a:ext cx="360" cy="504"/>
                </a:xfrm>
                <a:prstGeom prst="line">
                  <a:avLst/>
                </a:prstGeom>
                <a:noFill/>
                <a:ln w="190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" name="Text Box 57"/>
              <p:cNvSpPr txBox="1">
                <a:spLocks noChangeArrowheads="1"/>
              </p:cNvSpPr>
              <p:nvPr/>
            </p:nvSpPr>
            <p:spPr bwMode="auto">
              <a:xfrm>
                <a:off x="4284" y="4025"/>
                <a:ext cx="45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 dirty="0"/>
                  <a:t>10</a:t>
                </a:r>
                <a:r>
                  <a:rPr lang="en-US" altLang="en-US" sz="2000" dirty="0">
                    <a:cs typeface="Times New Roman" pitchFamily="18" charset="0"/>
                  </a:rPr>
                  <a:t>°</a:t>
                </a:r>
                <a:endParaRPr lang="en-US" altLang="en-US" sz="2000" dirty="0"/>
              </a:p>
            </p:txBody>
          </p:sp>
          <p:sp>
            <p:nvSpPr>
              <p:cNvPr id="34" name="Freeform 58"/>
              <p:cNvSpPr>
                <a:spLocks/>
              </p:cNvSpPr>
              <p:nvPr/>
            </p:nvSpPr>
            <p:spPr bwMode="auto">
              <a:xfrm>
                <a:off x="4410" y="3756"/>
                <a:ext cx="672" cy="276"/>
              </a:xfrm>
              <a:custGeom>
                <a:avLst/>
                <a:gdLst>
                  <a:gd name="T0" fmla="*/ 12 w 672"/>
                  <a:gd name="T1" fmla="*/ 144 h 276"/>
                  <a:gd name="T2" fmla="*/ 348 w 672"/>
                  <a:gd name="T3" fmla="*/ 108 h 276"/>
                  <a:gd name="T4" fmla="*/ 672 w 672"/>
                  <a:gd name="T5" fmla="*/ 0 h 276"/>
                  <a:gd name="T6" fmla="*/ 672 w 672"/>
                  <a:gd name="T7" fmla="*/ 276 h 276"/>
                  <a:gd name="T8" fmla="*/ 360 w 672"/>
                  <a:gd name="T9" fmla="*/ 192 h 276"/>
                  <a:gd name="T10" fmla="*/ 0 w 672"/>
                  <a:gd name="T11" fmla="*/ 144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72" h="276">
                    <a:moveTo>
                      <a:pt x="12" y="144"/>
                    </a:moveTo>
                    <a:lnTo>
                      <a:pt x="348" y="108"/>
                    </a:lnTo>
                    <a:lnTo>
                      <a:pt x="672" y="0"/>
                    </a:lnTo>
                    <a:lnTo>
                      <a:pt x="672" y="276"/>
                    </a:lnTo>
                    <a:lnTo>
                      <a:pt x="360" y="192"/>
                    </a:lnTo>
                    <a:lnTo>
                      <a:pt x="0" y="144"/>
                    </a:lnTo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59"/>
              <p:cNvSpPr>
                <a:spLocks noChangeShapeType="1"/>
              </p:cNvSpPr>
              <p:nvPr/>
            </p:nvSpPr>
            <p:spPr bwMode="auto">
              <a:xfrm flipV="1">
                <a:off x="4764" y="3432"/>
                <a:ext cx="240" cy="420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60"/>
              <p:cNvSpPr>
                <a:spLocks noChangeShapeType="1"/>
              </p:cNvSpPr>
              <p:nvPr/>
            </p:nvSpPr>
            <p:spPr bwMode="auto">
              <a:xfrm>
                <a:off x="4776" y="3954"/>
                <a:ext cx="240" cy="420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auto">
              <a:xfrm>
                <a:off x="4530" y="3744"/>
                <a:ext cx="96" cy="144"/>
              </a:xfrm>
              <a:custGeom>
                <a:avLst/>
                <a:gdLst>
                  <a:gd name="T0" fmla="*/ 0 w 96"/>
                  <a:gd name="T1" fmla="*/ 0 h 144"/>
                  <a:gd name="T2" fmla="*/ 60 w 96"/>
                  <a:gd name="T3" fmla="*/ 60 h 144"/>
                  <a:gd name="T4" fmla="*/ 96 w 96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44">
                    <a:moveTo>
                      <a:pt x="0" y="0"/>
                    </a:moveTo>
                    <a:cubicBezTo>
                      <a:pt x="22" y="18"/>
                      <a:pt x="44" y="36"/>
                      <a:pt x="60" y="60"/>
                    </a:cubicBezTo>
                    <a:cubicBezTo>
                      <a:pt x="76" y="84"/>
                      <a:pt x="86" y="114"/>
                      <a:pt x="96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auto">
              <a:xfrm flipV="1">
                <a:off x="4536" y="3924"/>
                <a:ext cx="96" cy="144"/>
              </a:xfrm>
              <a:custGeom>
                <a:avLst/>
                <a:gdLst>
                  <a:gd name="T0" fmla="*/ 0 w 96"/>
                  <a:gd name="T1" fmla="*/ 0 h 144"/>
                  <a:gd name="T2" fmla="*/ 60 w 96"/>
                  <a:gd name="T3" fmla="*/ 60 h 144"/>
                  <a:gd name="T4" fmla="*/ 96 w 96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44">
                    <a:moveTo>
                      <a:pt x="0" y="0"/>
                    </a:moveTo>
                    <a:cubicBezTo>
                      <a:pt x="22" y="18"/>
                      <a:pt x="44" y="36"/>
                      <a:pt x="60" y="60"/>
                    </a:cubicBezTo>
                    <a:cubicBezTo>
                      <a:pt x="76" y="84"/>
                      <a:pt x="86" y="114"/>
                      <a:pt x="96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63"/>
              <p:cNvSpPr>
                <a:spLocks noChangeShapeType="1"/>
              </p:cNvSpPr>
              <p:nvPr/>
            </p:nvSpPr>
            <p:spPr bwMode="auto">
              <a:xfrm>
                <a:off x="4770" y="386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64"/>
              <p:cNvSpPr>
                <a:spLocks noChangeShapeType="1"/>
              </p:cNvSpPr>
              <p:nvPr/>
            </p:nvSpPr>
            <p:spPr bwMode="auto">
              <a:xfrm flipV="1">
                <a:off x="4758" y="3828"/>
                <a:ext cx="276" cy="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Text Box 65"/>
              <p:cNvSpPr txBox="1">
                <a:spLocks noChangeArrowheads="1"/>
              </p:cNvSpPr>
              <p:nvPr/>
            </p:nvSpPr>
            <p:spPr bwMode="auto">
              <a:xfrm>
                <a:off x="4638" y="3564"/>
                <a:ext cx="45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5</a:t>
                </a:r>
                <a:r>
                  <a:rPr lang="en-US" altLang="en-US" sz="2000">
                    <a:cs typeface="Times New Roman" pitchFamily="18" charset="0"/>
                  </a:rPr>
                  <a:t>°</a:t>
                </a:r>
                <a:endParaRPr lang="en-US" altLang="en-US" sz="2000"/>
              </a:p>
            </p:txBody>
          </p:sp>
          <p:grpSp>
            <p:nvGrpSpPr>
              <p:cNvPr id="42" name="Group 66"/>
              <p:cNvGrpSpPr>
                <a:grpSpLocks/>
              </p:cNvGrpSpPr>
              <p:nvPr/>
            </p:nvGrpSpPr>
            <p:grpSpPr bwMode="auto">
              <a:xfrm rot="-1453437">
                <a:off x="4854" y="3684"/>
                <a:ext cx="102" cy="324"/>
                <a:chOff x="4626" y="3840"/>
                <a:chExt cx="102" cy="324"/>
              </a:xfrm>
            </p:grpSpPr>
            <p:sp>
              <p:nvSpPr>
                <p:cNvPr id="46" name="Freeform 67"/>
                <p:cNvSpPr>
                  <a:spLocks/>
                </p:cNvSpPr>
                <p:nvPr/>
              </p:nvSpPr>
              <p:spPr bwMode="auto">
                <a:xfrm>
                  <a:off x="4626" y="3840"/>
                  <a:ext cx="96" cy="144"/>
                </a:xfrm>
                <a:custGeom>
                  <a:avLst/>
                  <a:gdLst>
                    <a:gd name="T0" fmla="*/ 0 w 96"/>
                    <a:gd name="T1" fmla="*/ 0 h 144"/>
                    <a:gd name="T2" fmla="*/ 60 w 96"/>
                    <a:gd name="T3" fmla="*/ 60 h 144"/>
                    <a:gd name="T4" fmla="*/ 96 w 96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6" h="144">
                      <a:moveTo>
                        <a:pt x="0" y="0"/>
                      </a:moveTo>
                      <a:cubicBezTo>
                        <a:pt x="22" y="18"/>
                        <a:pt x="44" y="36"/>
                        <a:pt x="60" y="60"/>
                      </a:cubicBezTo>
                      <a:cubicBezTo>
                        <a:pt x="76" y="84"/>
                        <a:pt x="86" y="114"/>
                        <a:pt x="96" y="14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Freeform 68"/>
                <p:cNvSpPr>
                  <a:spLocks/>
                </p:cNvSpPr>
                <p:nvPr/>
              </p:nvSpPr>
              <p:spPr bwMode="auto">
                <a:xfrm flipV="1">
                  <a:off x="4632" y="4020"/>
                  <a:ext cx="96" cy="144"/>
                </a:xfrm>
                <a:custGeom>
                  <a:avLst/>
                  <a:gdLst>
                    <a:gd name="T0" fmla="*/ 0 w 96"/>
                    <a:gd name="T1" fmla="*/ 0 h 144"/>
                    <a:gd name="T2" fmla="*/ 60 w 96"/>
                    <a:gd name="T3" fmla="*/ 60 h 144"/>
                    <a:gd name="T4" fmla="*/ 96 w 96"/>
                    <a:gd name="T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6" h="144">
                      <a:moveTo>
                        <a:pt x="0" y="0"/>
                      </a:moveTo>
                      <a:cubicBezTo>
                        <a:pt x="22" y="18"/>
                        <a:pt x="44" y="36"/>
                        <a:pt x="60" y="60"/>
                      </a:cubicBezTo>
                      <a:cubicBezTo>
                        <a:pt x="76" y="84"/>
                        <a:pt x="86" y="114"/>
                        <a:pt x="96" y="14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" name="Group 69"/>
              <p:cNvGrpSpPr>
                <a:grpSpLocks/>
              </p:cNvGrpSpPr>
              <p:nvPr/>
            </p:nvGrpSpPr>
            <p:grpSpPr bwMode="auto">
              <a:xfrm>
                <a:off x="3840" y="3540"/>
                <a:ext cx="444" cy="348"/>
                <a:chOff x="3822" y="1308"/>
                <a:chExt cx="444" cy="348"/>
              </a:xfrm>
            </p:grpSpPr>
            <p:sp>
              <p:nvSpPr>
                <p:cNvPr id="44" name="Line 70"/>
                <p:cNvSpPr>
                  <a:spLocks noChangeShapeType="1"/>
                </p:cNvSpPr>
                <p:nvPr/>
              </p:nvSpPr>
              <p:spPr bwMode="auto">
                <a:xfrm>
                  <a:off x="3846" y="1656"/>
                  <a:ext cx="40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3822" y="1308"/>
                  <a:ext cx="44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/>
                    <a:t>M=2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926073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Double Oblique Inlet -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 for M=2, same total turning angle (10</a:t>
            </a:r>
            <a:r>
              <a:rPr lang="en-US" baseline="30000" dirty="0"/>
              <a:t>o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Two oblique shocks slightly better than one (12.7% vs. 13.3% P</a:t>
            </a:r>
            <a:r>
              <a:rPr lang="en-US" baseline="-25000" dirty="0"/>
              <a:t>o</a:t>
            </a:r>
            <a:r>
              <a:rPr lang="en-US" dirty="0"/>
              <a:t> loss)</a:t>
            </a:r>
          </a:p>
          <a:p>
            <a:pPr lvl="1"/>
            <a:r>
              <a:rPr lang="en-US" dirty="0"/>
              <a:t>Significant improvement over normal shock alone (28% P</a:t>
            </a:r>
            <a:r>
              <a:rPr lang="en-US" baseline="-25000" dirty="0"/>
              <a:t>o</a:t>
            </a:r>
            <a:r>
              <a:rPr lang="en-US" dirty="0"/>
              <a:t> loss)</a:t>
            </a:r>
          </a:p>
          <a:p>
            <a:r>
              <a:rPr lang="en-US" dirty="0"/>
              <a:t>Oblique shock diffuser with two 10</a:t>
            </a:r>
            <a:r>
              <a:rPr lang="en-US" baseline="30000" dirty="0"/>
              <a:t>o</a:t>
            </a:r>
            <a:r>
              <a:rPr lang="en-US" dirty="0"/>
              <a:t> turns (total </a:t>
            </a:r>
            <a:r>
              <a:rPr lang="en-US" dirty="0">
                <a:latin typeface="Symbol" panose="05050102010706020507" pitchFamily="18" charset="2"/>
              </a:rPr>
              <a:t>d</a:t>
            </a:r>
            <a:r>
              <a:rPr lang="en-US" dirty="0"/>
              <a:t> of 20</a:t>
            </a:r>
            <a:r>
              <a:rPr lang="en-US" baseline="30000" dirty="0"/>
              <a:t>o</a:t>
            </a:r>
            <a:r>
              <a:rPr lang="en-US" dirty="0"/>
              <a:t>) even better</a:t>
            </a:r>
          </a:p>
          <a:p>
            <a:pPr lvl="1"/>
            <a:r>
              <a:rPr lang="en-US" dirty="0"/>
              <a:t>Only 4.3% P</a:t>
            </a:r>
            <a:r>
              <a:rPr lang="en-US" baseline="-25000" dirty="0"/>
              <a:t>o</a:t>
            </a:r>
            <a:r>
              <a:rPr lang="en-US" dirty="0"/>
              <a:t> loss (solution shown on next slide)</a:t>
            </a:r>
          </a:p>
          <a:p>
            <a:pPr lvl="1"/>
            <a:r>
              <a:rPr lang="en-US" dirty="0"/>
              <a:t>So larger overall deflection can give better P</a:t>
            </a:r>
            <a:r>
              <a:rPr lang="en-US" baseline="-25000" dirty="0"/>
              <a:t>o</a:t>
            </a:r>
          </a:p>
          <a:p>
            <a:r>
              <a:rPr lang="en-US" dirty="0"/>
              <a:t>Stagnation pressure advantages of using multiple oblique shocks increase with higher 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614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Double Oblique Shock Diffuser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Isosceles Triangle 4"/>
          <p:cNvSpPr/>
          <p:nvPr/>
        </p:nvSpPr>
        <p:spPr>
          <a:xfrm>
            <a:off x="5460837" y="3021228"/>
            <a:ext cx="1092363" cy="510745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155137"/>
              </p:ext>
            </p:extLst>
          </p:nvPr>
        </p:nvGraphicFramePr>
        <p:xfrm>
          <a:off x="838200" y="2150889"/>
          <a:ext cx="374332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9" name="Equation" r:id="rId3" imgW="1726920" imgH="241200" progId="Equation.DSMT4">
                  <p:embed/>
                </p:oleObj>
              </mc:Choice>
              <mc:Fallback>
                <p:oleObj name="Equation" r:id="rId3" imgW="172692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50889"/>
                        <a:ext cx="374332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506958"/>
              </p:ext>
            </p:extLst>
          </p:nvPr>
        </p:nvGraphicFramePr>
        <p:xfrm>
          <a:off x="952500" y="2709863"/>
          <a:ext cx="35226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0" name="Equation" r:id="rId5" imgW="1625400" imgH="228600" progId="Equation.DSMT4">
                  <p:embed/>
                </p:oleObj>
              </mc:Choice>
              <mc:Fallback>
                <p:oleObj name="Equation" r:id="rId5" imgW="16254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709863"/>
                        <a:ext cx="3522663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66800" y="1936469"/>
            <a:ext cx="3389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previous results for 10</a:t>
            </a:r>
            <a:r>
              <a:rPr 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turn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310058"/>
              </p:ext>
            </p:extLst>
          </p:nvPr>
        </p:nvGraphicFramePr>
        <p:xfrm>
          <a:off x="574675" y="3200400"/>
          <a:ext cx="437673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1" name="Equation" r:id="rId7" imgW="2019240" imgH="241200" progId="Equation.DSMT4">
                  <p:embed/>
                </p:oleObj>
              </mc:Choice>
              <mc:Fallback>
                <p:oleObj name="Equation" r:id="rId7" imgW="201924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3200400"/>
                        <a:ext cx="4376738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524895"/>
              </p:ext>
            </p:extLst>
          </p:nvPr>
        </p:nvGraphicFramePr>
        <p:xfrm>
          <a:off x="457200" y="3657600"/>
          <a:ext cx="53117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2" name="Equation" r:id="rId9" imgW="2450880" imgH="241200" progId="Equation.DSMT4">
                  <p:embed/>
                </p:oleObj>
              </mc:Choice>
              <mc:Fallback>
                <p:oleObj name="Equation" r:id="rId9" imgW="2450880" imgH="241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657600"/>
                        <a:ext cx="531177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645153"/>
              </p:ext>
            </p:extLst>
          </p:nvPr>
        </p:nvGraphicFramePr>
        <p:xfrm>
          <a:off x="777875" y="4267200"/>
          <a:ext cx="42370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3" name="Equation" r:id="rId11" imgW="1955520" imgH="228600" progId="Equation.DSMT4">
                  <p:embed/>
                </p:oleObj>
              </mc:Choice>
              <mc:Fallback>
                <p:oleObj name="Equation" r:id="rId11" imgW="195552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4267200"/>
                        <a:ext cx="42370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760807"/>
              </p:ext>
            </p:extLst>
          </p:nvPr>
        </p:nvGraphicFramePr>
        <p:xfrm>
          <a:off x="768350" y="4800600"/>
          <a:ext cx="398938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" name="Equation" r:id="rId13" imgW="1841400" imgH="228600" progId="Equation.DSMT4">
                  <p:embed/>
                </p:oleObj>
              </mc:Choice>
              <mc:Fallback>
                <p:oleObj name="Equation" r:id="rId13" imgW="18414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4800600"/>
                        <a:ext cx="398938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198392"/>
              </p:ext>
            </p:extLst>
          </p:nvPr>
        </p:nvGraphicFramePr>
        <p:xfrm>
          <a:off x="817563" y="5334000"/>
          <a:ext cx="41259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5" name="Equation" r:id="rId15" imgW="1904760" imgH="228600" progId="Equation.DSMT4">
                  <p:embed/>
                </p:oleObj>
              </mc:Choice>
              <mc:Fallback>
                <p:oleObj name="Equation" r:id="rId15" imgW="190476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5334000"/>
                        <a:ext cx="412591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530430"/>
              </p:ext>
            </p:extLst>
          </p:nvPr>
        </p:nvGraphicFramePr>
        <p:xfrm>
          <a:off x="6133225" y="3886200"/>
          <a:ext cx="2338388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6" name="Equation" r:id="rId17" imgW="1079280" imgH="634680" progId="Equation.DSMT4">
                  <p:embed/>
                </p:oleObj>
              </mc:Choice>
              <mc:Fallback>
                <p:oleObj name="Equation" r:id="rId17" imgW="1079280" imgH="6346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3225" y="3886200"/>
                        <a:ext cx="2338388" cy="137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229600" cy="4525963"/>
          </a:xfrm>
        </p:spPr>
        <p:txBody>
          <a:bodyPr/>
          <a:lstStyle/>
          <a:p>
            <a:r>
              <a:rPr lang="en-US" dirty="0"/>
              <a:t>Two 10</a:t>
            </a:r>
            <a:r>
              <a:rPr lang="en-US" baseline="30000" dirty="0"/>
              <a:t>o</a:t>
            </a:r>
            <a:r>
              <a:rPr lang="en-US" dirty="0"/>
              <a:t> turns (+normal shock)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7519080" y="1404043"/>
            <a:ext cx="952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M</a:t>
            </a:r>
            <a:r>
              <a:rPr lang="en-US" altLang="en-US" sz="2000" baseline="-25000"/>
              <a:t>2</a:t>
            </a:r>
            <a:r>
              <a:rPr lang="en-US" altLang="en-US" sz="2000"/>
              <a:t>, p</a:t>
            </a:r>
            <a:r>
              <a:rPr lang="en-US" altLang="en-US" sz="2000" baseline="-25000"/>
              <a:t>o,2</a:t>
            </a: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6195105" y="2699443"/>
            <a:ext cx="476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p</a:t>
            </a:r>
            <a:r>
              <a:rPr lang="en-US" altLang="en-US" sz="2000" baseline="-25000"/>
              <a:t>o1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8062005" y="1689793"/>
            <a:ext cx="911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M</a:t>
            </a:r>
            <a:r>
              <a:rPr lang="en-US" altLang="en-US" sz="2000" baseline="-25000"/>
              <a:t>3</a:t>
            </a:r>
            <a:r>
              <a:rPr lang="en-US" altLang="en-US" sz="2000"/>
              <a:t>, p</a:t>
            </a:r>
            <a:r>
              <a:rPr lang="en-US" altLang="en-US" sz="2000" baseline="-25000"/>
              <a:t>o3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7387317" y="1812030"/>
            <a:ext cx="41910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 flipH="1">
            <a:off x="7539717" y="2021580"/>
            <a:ext cx="55245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" name="Group 19"/>
          <p:cNvGrpSpPr>
            <a:grpSpLocks/>
          </p:cNvGrpSpPr>
          <p:nvPr/>
        </p:nvGrpSpPr>
        <p:grpSpPr bwMode="auto">
          <a:xfrm>
            <a:off x="5815692" y="2002530"/>
            <a:ext cx="2809875" cy="1495425"/>
            <a:chOff x="3840" y="3432"/>
            <a:chExt cx="1770" cy="942"/>
          </a:xfrm>
        </p:grpSpPr>
        <p:grpSp>
          <p:nvGrpSpPr>
            <p:cNvPr id="22" name="Group 20"/>
            <p:cNvGrpSpPr>
              <a:grpSpLocks/>
            </p:cNvGrpSpPr>
            <p:nvPr/>
          </p:nvGrpSpPr>
          <p:grpSpPr bwMode="auto">
            <a:xfrm>
              <a:off x="4926" y="3474"/>
              <a:ext cx="684" cy="828"/>
              <a:chOff x="5034" y="2334"/>
              <a:chExt cx="684" cy="828"/>
            </a:xfrm>
          </p:grpSpPr>
          <p:sp>
            <p:nvSpPr>
              <p:cNvPr id="43" name="Freeform 21"/>
              <p:cNvSpPr>
                <a:spLocks/>
              </p:cNvSpPr>
              <p:nvPr/>
            </p:nvSpPr>
            <p:spPr bwMode="auto">
              <a:xfrm>
                <a:off x="5034" y="3042"/>
                <a:ext cx="684" cy="120"/>
              </a:xfrm>
              <a:custGeom>
                <a:avLst/>
                <a:gdLst>
                  <a:gd name="T0" fmla="*/ 684 w 684"/>
                  <a:gd name="T1" fmla="*/ 120 h 120"/>
                  <a:gd name="T2" fmla="*/ 432 w 684"/>
                  <a:gd name="T3" fmla="*/ 108 h 120"/>
                  <a:gd name="T4" fmla="*/ 168 w 684"/>
                  <a:gd name="T5" fmla="*/ 48 h 120"/>
                  <a:gd name="T6" fmla="*/ 0 w 684"/>
                  <a:gd name="T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4" h="120">
                    <a:moveTo>
                      <a:pt x="684" y="120"/>
                    </a:moveTo>
                    <a:cubicBezTo>
                      <a:pt x="642" y="118"/>
                      <a:pt x="518" y="120"/>
                      <a:pt x="432" y="108"/>
                    </a:cubicBezTo>
                    <a:cubicBezTo>
                      <a:pt x="346" y="96"/>
                      <a:pt x="240" y="66"/>
                      <a:pt x="168" y="48"/>
                    </a:cubicBezTo>
                    <a:cubicBezTo>
                      <a:pt x="96" y="30"/>
                      <a:pt x="35" y="10"/>
                      <a:pt x="0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2"/>
              <p:cNvSpPr>
                <a:spLocks/>
              </p:cNvSpPr>
              <p:nvPr/>
            </p:nvSpPr>
            <p:spPr bwMode="auto">
              <a:xfrm flipV="1">
                <a:off x="5034" y="2334"/>
                <a:ext cx="684" cy="120"/>
              </a:xfrm>
              <a:custGeom>
                <a:avLst/>
                <a:gdLst>
                  <a:gd name="T0" fmla="*/ 684 w 684"/>
                  <a:gd name="T1" fmla="*/ 120 h 120"/>
                  <a:gd name="T2" fmla="*/ 432 w 684"/>
                  <a:gd name="T3" fmla="*/ 108 h 120"/>
                  <a:gd name="T4" fmla="*/ 168 w 684"/>
                  <a:gd name="T5" fmla="*/ 48 h 120"/>
                  <a:gd name="T6" fmla="*/ 0 w 684"/>
                  <a:gd name="T7" fmla="*/ 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4" h="120">
                    <a:moveTo>
                      <a:pt x="684" y="120"/>
                    </a:moveTo>
                    <a:cubicBezTo>
                      <a:pt x="642" y="118"/>
                      <a:pt x="518" y="120"/>
                      <a:pt x="432" y="108"/>
                    </a:cubicBezTo>
                    <a:cubicBezTo>
                      <a:pt x="346" y="96"/>
                      <a:pt x="240" y="66"/>
                      <a:pt x="168" y="48"/>
                    </a:cubicBezTo>
                    <a:cubicBezTo>
                      <a:pt x="96" y="30"/>
                      <a:pt x="35" y="10"/>
                      <a:pt x="0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4932" y="3612"/>
              <a:ext cx="48" cy="181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4932" y="3996"/>
              <a:ext cx="48" cy="181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" name="Group 25"/>
            <p:cNvGrpSpPr>
              <a:grpSpLocks/>
            </p:cNvGrpSpPr>
            <p:nvPr/>
          </p:nvGrpSpPr>
          <p:grpSpPr bwMode="auto">
            <a:xfrm>
              <a:off x="4416" y="3480"/>
              <a:ext cx="480" cy="840"/>
              <a:chOff x="4578" y="3396"/>
              <a:chExt cx="360" cy="1008"/>
            </a:xfrm>
          </p:grpSpPr>
          <p:sp>
            <p:nvSpPr>
              <p:cNvPr id="41" name="Line 26"/>
              <p:cNvSpPr>
                <a:spLocks noChangeShapeType="1"/>
              </p:cNvSpPr>
              <p:nvPr/>
            </p:nvSpPr>
            <p:spPr bwMode="auto">
              <a:xfrm flipV="1">
                <a:off x="4578" y="3396"/>
                <a:ext cx="360" cy="504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27"/>
              <p:cNvSpPr>
                <a:spLocks noChangeShapeType="1"/>
              </p:cNvSpPr>
              <p:nvPr/>
            </p:nvSpPr>
            <p:spPr bwMode="auto">
              <a:xfrm>
                <a:off x="4578" y="3900"/>
                <a:ext cx="360" cy="504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" name="Text Box 28"/>
            <p:cNvSpPr txBox="1">
              <a:spLocks noChangeArrowheads="1"/>
            </p:cNvSpPr>
            <p:nvPr/>
          </p:nvSpPr>
          <p:spPr bwMode="auto">
            <a:xfrm>
              <a:off x="4266" y="4026"/>
              <a:ext cx="4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dirty="0"/>
                <a:t>20</a:t>
              </a:r>
              <a:r>
                <a:rPr lang="en-US" altLang="en-US" sz="2000" dirty="0">
                  <a:cs typeface="Times New Roman" pitchFamily="18" charset="0"/>
                </a:rPr>
                <a:t>°</a:t>
              </a:r>
              <a:endParaRPr lang="en-US" altLang="en-US" sz="2000" dirty="0"/>
            </a:p>
          </p:txBody>
        </p:sp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410" y="3756"/>
              <a:ext cx="672" cy="276"/>
            </a:xfrm>
            <a:custGeom>
              <a:avLst/>
              <a:gdLst>
                <a:gd name="T0" fmla="*/ 12 w 672"/>
                <a:gd name="T1" fmla="*/ 144 h 276"/>
                <a:gd name="T2" fmla="*/ 348 w 672"/>
                <a:gd name="T3" fmla="*/ 108 h 276"/>
                <a:gd name="T4" fmla="*/ 672 w 672"/>
                <a:gd name="T5" fmla="*/ 0 h 276"/>
                <a:gd name="T6" fmla="*/ 672 w 672"/>
                <a:gd name="T7" fmla="*/ 276 h 276"/>
                <a:gd name="T8" fmla="*/ 360 w 672"/>
                <a:gd name="T9" fmla="*/ 192 h 276"/>
                <a:gd name="T10" fmla="*/ 0 w 672"/>
                <a:gd name="T11" fmla="*/ 144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2" h="276">
                  <a:moveTo>
                    <a:pt x="12" y="144"/>
                  </a:moveTo>
                  <a:lnTo>
                    <a:pt x="348" y="108"/>
                  </a:lnTo>
                  <a:lnTo>
                    <a:pt x="672" y="0"/>
                  </a:lnTo>
                  <a:lnTo>
                    <a:pt x="672" y="276"/>
                  </a:lnTo>
                  <a:lnTo>
                    <a:pt x="360" y="192"/>
                  </a:lnTo>
                  <a:lnTo>
                    <a:pt x="0" y="144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0"/>
            <p:cNvSpPr>
              <a:spLocks noChangeShapeType="1"/>
            </p:cNvSpPr>
            <p:nvPr/>
          </p:nvSpPr>
          <p:spPr bwMode="auto">
            <a:xfrm flipV="1">
              <a:off x="4764" y="3432"/>
              <a:ext cx="240" cy="42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1"/>
            <p:cNvSpPr>
              <a:spLocks noChangeShapeType="1"/>
            </p:cNvSpPr>
            <p:nvPr/>
          </p:nvSpPr>
          <p:spPr bwMode="auto">
            <a:xfrm>
              <a:off x="4776" y="3954"/>
              <a:ext cx="240" cy="42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4530" y="3744"/>
              <a:ext cx="96" cy="144"/>
            </a:xfrm>
            <a:custGeom>
              <a:avLst/>
              <a:gdLst>
                <a:gd name="T0" fmla="*/ 0 w 96"/>
                <a:gd name="T1" fmla="*/ 0 h 144"/>
                <a:gd name="T2" fmla="*/ 60 w 96"/>
                <a:gd name="T3" fmla="*/ 60 h 144"/>
                <a:gd name="T4" fmla="*/ 96 w 9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144">
                  <a:moveTo>
                    <a:pt x="0" y="0"/>
                  </a:moveTo>
                  <a:cubicBezTo>
                    <a:pt x="22" y="18"/>
                    <a:pt x="44" y="36"/>
                    <a:pt x="60" y="60"/>
                  </a:cubicBezTo>
                  <a:cubicBezTo>
                    <a:pt x="76" y="84"/>
                    <a:pt x="86" y="114"/>
                    <a:pt x="96" y="1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 flipV="1">
              <a:off x="4536" y="3924"/>
              <a:ext cx="96" cy="144"/>
            </a:xfrm>
            <a:custGeom>
              <a:avLst/>
              <a:gdLst>
                <a:gd name="T0" fmla="*/ 0 w 96"/>
                <a:gd name="T1" fmla="*/ 0 h 144"/>
                <a:gd name="T2" fmla="*/ 60 w 96"/>
                <a:gd name="T3" fmla="*/ 60 h 144"/>
                <a:gd name="T4" fmla="*/ 96 w 9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144">
                  <a:moveTo>
                    <a:pt x="0" y="0"/>
                  </a:moveTo>
                  <a:cubicBezTo>
                    <a:pt x="22" y="18"/>
                    <a:pt x="44" y="36"/>
                    <a:pt x="60" y="60"/>
                  </a:cubicBezTo>
                  <a:cubicBezTo>
                    <a:pt x="76" y="84"/>
                    <a:pt x="86" y="114"/>
                    <a:pt x="96" y="1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4"/>
            <p:cNvSpPr>
              <a:spLocks noChangeShapeType="1"/>
            </p:cNvSpPr>
            <p:nvPr/>
          </p:nvSpPr>
          <p:spPr bwMode="auto">
            <a:xfrm>
              <a:off x="4770" y="3864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5"/>
            <p:cNvSpPr>
              <a:spLocks noChangeShapeType="1"/>
            </p:cNvSpPr>
            <p:nvPr/>
          </p:nvSpPr>
          <p:spPr bwMode="auto">
            <a:xfrm flipV="1">
              <a:off x="4758" y="3828"/>
              <a:ext cx="276" cy="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Box 36"/>
            <p:cNvSpPr txBox="1">
              <a:spLocks noChangeArrowheads="1"/>
            </p:cNvSpPr>
            <p:nvPr/>
          </p:nvSpPr>
          <p:spPr bwMode="auto">
            <a:xfrm>
              <a:off x="4950" y="3799"/>
              <a:ext cx="4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dirty="0"/>
                <a:t>10</a:t>
              </a:r>
              <a:r>
                <a:rPr lang="en-US" altLang="en-US" sz="2000" dirty="0">
                  <a:cs typeface="Times New Roman" pitchFamily="18" charset="0"/>
                </a:rPr>
                <a:t>°</a:t>
              </a:r>
              <a:endParaRPr lang="en-US" altLang="en-US" sz="2000" dirty="0"/>
            </a:p>
          </p:txBody>
        </p:sp>
        <p:grpSp>
          <p:nvGrpSpPr>
            <p:cNvPr id="35" name="Group 37"/>
            <p:cNvGrpSpPr>
              <a:grpSpLocks/>
            </p:cNvGrpSpPr>
            <p:nvPr/>
          </p:nvGrpSpPr>
          <p:grpSpPr bwMode="auto">
            <a:xfrm rot="-1453437">
              <a:off x="4854" y="3684"/>
              <a:ext cx="102" cy="324"/>
              <a:chOff x="4626" y="3840"/>
              <a:chExt cx="102" cy="324"/>
            </a:xfrm>
          </p:grpSpPr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4626" y="3840"/>
                <a:ext cx="96" cy="144"/>
              </a:xfrm>
              <a:custGeom>
                <a:avLst/>
                <a:gdLst>
                  <a:gd name="T0" fmla="*/ 0 w 96"/>
                  <a:gd name="T1" fmla="*/ 0 h 144"/>
                  <a:gd name="T2" fmla="*/ 60 w 96"/>
                  <a:gd name="T3" fmla="*/ 60 h 144"/>
                  <a:gd name="T4" fmla="*/ 96 w 96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44">
                    <a:moveTo>
                      <a:pt x="0" y="0"/>
                    </a:moveTo>
                    <a:cubicBezTo>
                      <a:pt x="22" y="18"/>
                      <a:pt x="44" y="36"/>
                      <a:pt x="60" y="60"/>
                    </a:cubicBezTo>
                    <a:cubicBezTo>
                      <a:pt x="76" y="84"/>
                      <a:pt x="86" y="114"/>
                      <a:pt x="96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 flipV="1">
                <a:off x="4632" y="4020"/>
                <a:ext cx="96" cy="144"/>
              </a:xfrm>
              <a:custGeom>
                <a:avLst/>
                <a:gdLst>
                  <a:gd name="T0" fmla="*/ 0 w 96"/>
                  <a:gd name="T1" fmla="*/ 0 h 144"/>
                  <a:gd name="T2" fmla="*/ 60 w 96"/>
                  <a:gd name="T3" fmla="*/ 60 h 144"/>
                  <a:gd name="T4" fmla="*/ 96 w 96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44">
                    <a:moveTo>
                      <a:pt x="0" y="0"/>
                    </a:moveTo>
                    <a:cubicBezTo>
                      <a:pt x="22" y="18"/>
                      <a:pt x="44" y="36"/>
                      <a:pt x="60" y="60"/>
                    </a:cubicBezTo>
                    <a:cubicBezTo>
                      <a:pt x="76" y="84"/>
                      <a:pt x="86" y="114"/>
                      <a:pt x="96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" name="Group 40"/>
            <p:cNvGrpSpPr>
              <a:grpSpLocks/>
            </p:cNvGrpSpPr>
            <p:nvPr/>
          </p:nvGrpSpPr>
          <p:grpSpPr bwMode="auto">
            <a:xfrm>
              <a:off x="3840" y="3540"/>
              <a:ext cx="444" cy="348"/>
              <a:chOff x="3822" y="1308"/>
              <a:chExt cx="444" cy="348"/>
            </a:xfrm>
          </p:grpSpPr>
          <p:sp>
            <p:nvSpPr>
              <p:cNvPr id="37" name="Line 41"/>
              <p:cNvSpPr>
                <a:spLocks noChangeShapeType="1"/>
              </p:cNvSpPr>
              <p:nvPr/>
            </p:nvSpPr>
            <p:spPr bwMode="auto">
              <a:xfrm>
                <a:off x="3846" y="1656"/>
                <a:ext cx="40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Text Box 42"/>
              <p:cNvSpPr txBox="1">
                <a:spLocks noChangeArrowheads="1"/>
              </p:cNvSpPr>
              <p:nvPr/>
            </p:nvSpPr>
            <p:spPr bwMode="auto">
              <a:xfrm>
                <a:off x="3822" y="1308"/>
                <a:ext cx="44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M=2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46939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20061</TotalTime>
  <Words>678</Words>
  <Application>Microsoft Macintosh PowerPoint</Application>
  <PresentationFormat>On-screen Show (4:3)</PresentationFormat>
  <Paragraphs>121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Office Theme</vt:lpstr>
      <vt:lpstr>Equation</vt:lpstr>
      <vt:lpstr>Supersonic Inlet</vt:lpstr>
      <vt:lpstr>Supersonic (Engine) Inlets</vt:lpstr>
      <vt:lpstr>CD Inlet</vt:lpstr>
      <vt:lpstr>Shock Inlets</vt:lpstr>
      <vt:lpstr>Example: Normal vs. Oblique Diffusers</vt:lpstr>
      <vt:lpstr>Solution: Normal vs. Oblique Diffusers</vt:lpstr>
      <vt:lpstr>Solution: Normal vs. Oblique Diffusers</vt:lpstr>
      <vt:lpstr>Double Oblique Inlet - Advantages</vt:lpstr>
      <vt:lpstr>Double Oblique Shock Diffuser</vt:lpstr>
      <vt:lpstr>Double Oblique Inlet - Disadvantages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 4451</dc:title>
  <dc:creator>plasma</dc:creator>
  <cp:lastModifiedBy>Jagoda, Jechiel</cp:lastModifiedBy>
  <cp:revision>577</cp:revision>
  <dcterms:created xsi:type="dcterms:W3CDTF">2006-08-16T00:00:00Z</dcterms:created>
  <dcterms:modified xsi:type="dcterms:W3CDTF">2021-03-16T22:54:03Z</dcterms:modified>
</cp:coreProperties>
</file>